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</p:sldIdLst>
  <p:sldSz cy="5143500" cx="9144000"/>
  <p:notesSz cx="6858000" cy="9144000"/>
  <p:embeddedFontLst>
    <p:embeddedFont>
      <p:font typeface="Roboto Slab"/>
      <p:regular r:id="rId145"/>
      <p:bold r:id="rId146"/>
    </p:embeddedFont>
    <p:embeddedFont>
      <p:font typeface="Raleway"/>
      <p:regular r:id="rId147"/>
      <p:bold r:id="rId148"/>
      <p:italic r:id="rId149"/>
      <p:boldItalic r:id="rId150"/>
    </p:embeddedFont>
    <p:embeddedFont>
      <p:font typeface="Proxima Nova"/>
      <p:regular r:id="rId151"/>
      <p:bold r:id="rId152"/>
      <p:italic r:id="rId153"/>
      <p:boldItalic r:id="rId154"/>
    </p:embeddedFont>
    <p:embeddedFont>
      <p:font typeface="Lora"/>
      <p:regular r:id="rId155"/>
      <p:bold r:id="rId156"/>
      <p:italic r:id="rId157"/>
      <p:boldItalic r:id="rId158"/>
    </p:embeddedFont>
    <p:embeddedFont>
      <p:font typeface="Bodoni"/>
      <p:regular r:id="rId159"/>
      <p:bold r:id="rId160"/>
      <p:italic r:id="rId161"/>
      <p:boldItalic r:id="rId162"/>
    </p:embeddedFont>
    <p:embeddedFont>
      <p:font typeface="Alfa Slab One"/>
      <p:regular r:id="rId1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6B22AC-6624-4360-A67B-9E52A2E560F1}">
  <a:tblStyle styleId="{7B6B22AC-6624-4360-A67B-9E52A2E56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Raleway-boldItalic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Raleway-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Raleway-bold.fntdata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font" Target="fonts/Raleway-regular.fntdata"/><Relationship Id="rId6" Type="http://schemas.openxmlformats.org/officeDocument/2006/relationships/slide" Target="slides/slide1.xml"/><Relationship Id="rId146" Type="http://schemas.openxmlformats.org/officeDocument/2006/relationships/font" Target="fonts/RobotoSlab-bold.fntdata"/><Relationship Id="rId7" Type="http://schemas.openxmlformats.org/officeDocument/2006/relationships/slide" Target="slides/slide2.xml"/><Relationship Id="rId145" Type="http://schemas.openxmlformats.org/officeDocument/2006/relationships/font" Target="fonts/RobotoSlab-regular.fntdata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163" Type="http://schemas.openxmlformats.org/officeDocument/2006/relationships/font" Target="fonts/AlfaSlabOne-regular.fntdata"/><Relationship Id="rId162" Type="http://schemas.openxmlformats.org/officeDocument/2006/relationships/font" Target="fonts/Bodoni-bold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Bodoni-italic.fntdata"/><Relationship Id="rId54" Type="http://schemas.openxmlformats.org/officeDocument/2006/relationships/slide" Target="slides/slide49.xml"/><Relationship Id="rId160" Type="http://schemas.openxmlformats.org/officeDocument/2006/relationships/font" Target="fonts/Bodoni-bold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Bodoni-regular.fntdata"/><Relationship Id="rId59" Type="http://schemas.openxmlformats.org/officeDocument/2006/relationships/slide" Target="slides/slide54.xml"/><Relationship Id="rId154" Type="http://schemas.openxmlformats.org/officeDocument/2006/relationships/font" Target="fonts/ProximaNova-boldItalic.fntdata"/><Relationship Id="rId58" Type="http://schemas.openxmlformats.org/officeDocument/2006/relationships/slide" Target="slides/slide53.xml"/><Relationship Id="rId153" Type="http://schemas.openxmlformats.org/officeDocument/2006/relationships/font" Target="fonts/ProximaNova-italic.fntdata"/><Relationship Id="rId152" Type="http://schemas.openxmlformats.org/officeDocument/2006/relationships/font" Target="fonts/ProximaNova-bold.fntdata"/><Relationship Id="rId151" Type="http://schemas.openxmlformats.org/officeDocument/2006/relationships/font" Target="fonts/ProximaNova-regular.fntdata"/><Relationship Id="rId158" Type="http://schemas.openxmlformats.org/officeDocument/2006/relationships/font" Target="fonts/Lora-boldItalic.fntdata"/><Relationship Id="rId157" Type="http://schemas.openxmlformats.org/officeDocument/2006/relationships/font" Target="fonts/Lora-italic.fntdata"/><Relationship Id="rId156" Type="http://schemas.openxmlformats.org/officeDocument/2006/relationships/font" Target="fonts/Lora-bold.fntdata"/><Relationship Id="rId155" Type="http://schemas.openxmlformats.org/officeDocument/2006/relationships/font" Target="fonts/Lo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af630e3c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af630e3c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Then there is skimming, which is the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unauthorised reading of data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In this case that could be credit cards or the Thoska, when someone hands them to you when they are paying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But they don’t even have to give it to you, it’s enough to be near enough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many people wear their entry-cards carelessly outside of their clothes so it’s not hard to scan them, say in a crowded subway or in the queue in the cafeteria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once scanned you can save the data and replay it later in front of a nfc reader - if the scanned tag was not encrypted you just emulated the tag and will be accepted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some tags can be encrypted though and the standard encryption mostly used today is not broken yet (e.g. the thoska)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d487e35c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d487e35c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d487e35c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5d487e35c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d487e35c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d487e35c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d487e35c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d487e35c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d487e35c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d487e35c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d487e35c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d487e35c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487e35c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487e35c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d487e35c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d487e35c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d487e35c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d487e35c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d4893944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d4893944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af630e3c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baf630e3c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And the third one are relay attacks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d487e35c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d487e35c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d487e35c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d487e35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d489394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d489394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d4893944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d4893944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d4893944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d4893944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d4893944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d4893944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d4893944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d4893944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d48939442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d48939442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d4893944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5d4893944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5d48939442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5d48939442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af630e3c_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af630e3c_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They work like this: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You need two phones, one reads the NFC Tag and sends the data to a server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other phone, too, is connected to that server, gets the Tag-data and this way emulates the tag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We hold it in front of a reader and the reader thinks we are the tag and accepts us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This works over great distances, which is cool and kind of scary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5d48939442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5d48939442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d48939442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d4893944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d48939442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d4893944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d48939442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d48939442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5d4893944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5d4893944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d48939442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d48939442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d48939442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d48939442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d48939442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d48939442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d48939442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d48939442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5d48939442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5d48939442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af630e3c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af630e3c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(SHOW)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Press Power Button until its </a:t>
            </a:r>
            <a:r>
              <a:rPr i="1" lang="de">
                <a:latin typeface="Roboto Slab"/>
                <a:ea typeface="Roboto Slab"/>
                <a:cs typeface="Roboto Slab"/>
                <a:sym typeface="Roboto Slab"/>
              </a:rPr>
              <a:t>Beeps</a:t>
            </a:r>
            <a:endParaRPr i="1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Hold NFC Tag in front of ‘TAP HERE’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Lock opens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to close: press Power until it </a:t>
            </a:r>
            <a:r>
              <a:rPr i="1" lang="de">
                <a:latin typeface="Roboto Slab"/>
                <a:ea typeface="Roboto Slab"/>
                <a:cs typeface="Roboto Slab"/>
                <a:sym typeface="Roboto Slab"/>
              </a:rPr>
              <a:t>Beeps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 twice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d48939442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d48939442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d48939442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d48939442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5d48939442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5d48939442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d48939442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d48939442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d48939442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d48939442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5d48939442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5d48939442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5d48939442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5d48939442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5d48939442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5d48939442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d48939442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d48939442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d48939442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d48939442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baf630e3c_6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baf630e3c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first I wanted to use the app nfcProxy which 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claims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 to be able to read, save and replay nfc Data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nfcProxy requires a custom ROM - cyanogenmod - which is not developed any more and hard to find, so I tried lineageOS instead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that did not work, NFC was disabled in this ROM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then I tried several older versions and even found a cyanogenmod .zip, but that did not work either.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Eventually I gave up and took a closer look at nfcGate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baf630e3c_6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baf630e3c_6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NFCGate was 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built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 by the TU Darmstadt for researching purposes - they have several modes, one for cloning, one for relay and one for replay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apk started but didn’t really work yet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luckily they had written some good instructions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af630e3c_6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af630e3c_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 had to root the phone, install the xposed framework, restart the phone and everything should be fine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easier said than done, but eventually I figured it out and got the app to work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from here on it was very easy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af630e3c_6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af630e3c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Char char="-"/>
            </a:pPr>
            <a:r>
              <a:rPr lang="d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(SHOW - AndroidAir!!)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Char char="-"/>
            </a:pPr>
            <a:r>
              <a:rPr lang="d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 just read the Tag with the phone, activate the lock and hold the phone in front of the reader and the lock beeps and opens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Char char="-"/>
            </a:pPr>
            <a:r>
              <a:rPr lang="d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 can also save multiple datasets and replay them any time later (show!)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Char char="-"/>
            </a:pPr>
            <a:r>
              <a:rPr lang="d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(close the lock!)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f630e3c_6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f630e3c_6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there are different modes in the app (show)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we just used the default, the </a:t>
            </a:r>
            <a:r>
              <a:rPr i="1" lang="de">
                <a:latin typeface="Roboto Slab"/>
                <a:ea typeface="Roboto Slab"/>
                <a:cs typeface="Roboto Slab"/>
                <a:sym typeface="Roboto Slab"/>
              </a:rPr>
              <a:t>Clone Mode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what I found very interesting right from the beginning was the relay attack (because it works over great distances)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next I wanted to try that one, but you need two phones to do that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baf630e3c_6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baf630e3c_6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 got a second nexus 5, rooted it and installed xposed and nfcGate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then I cloned the server repository from the developers of nfcGate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server runs without a problem, it’s a simple python script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of course both phones have to be connected to the internet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(SHOW)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then we choose one phone to emulate the reader and put it on the tag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other one receives this data and emulates the tag, so we hold it in front of the lock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and if we are lucky it opens up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af630e3c_6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af630e3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Talk about Locks that use Near Field Communication, NFC for short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baf630e3c_6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baf630e3c_6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in conclusion this lock is not very safe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that might be a feature, this way you can open your lock with your smartphone or smartwatch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but it’s definitely not a good feature, it’s not safe and very easy to abuse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f630e3c_6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f630e3c_6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This is the next lock I had a look at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It’s a lock for a drawer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You can buy it for 20 € from IKEA and it’s called Rothult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baf630e3c_6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baf630e3c_6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To open or close it you just hold one of the Master Key cards on it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One of the features is that you can add ONE additional key, and only ONE at a time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To do that you hold any nfc tag or device on the lock while it’s open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(Thoska)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now I can use the Thoska as an additional key to open and close this lock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To reset it I can just take the batteries out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af630e3c_6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baf630e3c_6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was really enthusiastic and hoped that everything I did before would just work the same way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it did not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but before I found that out I found an interesting bug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baf630e3c_6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baf630e3c_6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Just out of interest I tried to add 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my phone as additional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 key and discovered, that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you can use as many additional key at a time as you like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 used two thoskas, my phone and the tag from the travel padlock all at the same time and it worked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nexus phones did not work though, they were always rejected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that’s not really safe, as soon as someone catches the lock unlocked he/she can just “make a new key”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af630e3c_6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baf630e3c_6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Then I wanted to try the same attacks I used before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reading in the cards was no problem but the nexus still was always rejected from the lock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it was hard to decide whether it was a problem with the lock or the app or if it was just the wrong phone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in short none of the attacks worked and I just wasn’t sure what exactly was the problem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 scanned the KeyCards with another app, did the same with the Travel Tag and compared the scan reports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KeyCards (and the Thoska) are Type 4 Tags, those are tags that can be encrypted and the encryption is not broken yet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 assume that is the reason the attacks did not work - but I can’t be sure because I can’t use a phone that is accepted as additional key for the attacks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baf630e3c_6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baf630e3c_6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one idea we had to go around the problem with the encrypted tag was to add the travel tag as additional key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this one is a type 2 tag which can not be encrypted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if we copy the data from that chip we should get access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again: the problem remains that the nexus is always rejected by the lock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I got empty nfc tags which in theory can be written on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there are several apps to do that, to even copy the content of one tag to another one - all of those did not work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so next we got a nfc reader which can be connected to a computer via usb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at the moment I’m using nfcpy to try to read a tag via this reader (which works) and copy the content to an empty tag (which doesn’t work so far)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baf630e3c_6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baf630e3c_6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basically it seems to be a good lock, the KeyCards are encrypted, so somebody thought about safety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on the other hand: the feature to add additional keys is a big security leak and also does not work the way it should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for a normal office drawer (and for 20 euros) it seems ok, but there are definitely faults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c7d6d3a7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cc7d6d3a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cc7d6d3a7_1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cc7d6d3a7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af630e3c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af630e3c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NFC is a Communication standard that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Allows two devices to exchange data wirelessly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Those devices have to be really close together, in most cases less than 2 cm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cc7d6d3a7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cc7d6d3a7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cc7d6d3a7_1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5cc7d6d3a7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c7d6d3a7_1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cc7d6d3a7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cc7d6d3a7_1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cc7d6d3a7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cc7d6d3a7_1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cc7d6d3a7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cc7d6d3a7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cc7d6d3a7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cc7d6d3a7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cc7d6d3a7_1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cc7d6d3a7_1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5cc7d6d3a7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cc7d6d3a7_1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5cc7d6d3a7_1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cc7d6d3a7_1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cc7d6d3a7_1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af630e3c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af630e3c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idea is that you have a tag (which is basically a memory chip with a coiled antenna around it)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And this Tag is passive, it does not have any energy by itself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In addition you need a reader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reader is active and activates the tag if it’s close enough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cc7d6d3a7_1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5cc7d6d3a7_1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cc7d6d3a7_1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5cc7d6d3a7_1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cc7d6d3a7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5cc7d6d3a7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8939442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5d4893944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cc7d6d3a7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5cc7d6d3a7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cc7d6d3a7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5cc7d6d3a7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cc7d6d3a7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5cc7d6d3a7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cc7d6d3a7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cc7d6d3a7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cc7d6d3a7_1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5cc7d6d3a7_1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cc7d6d3a7_1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5cc7d6d3a7_1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af630e3c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af630e3c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Once activated, they transmit data via radio waves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It works like this: (next slide)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cc7d6d3a7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5cc7d6d3a7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cc7d6d3a7_0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5cc7d6d3a7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cc7d6d3a7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5cc7d6d3a7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cc7d6d3a7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5cc7d6d3a7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cc7d6d3a7_1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5cc7d6d3a7_1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cc7d6d3a7_0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5cc7d6d3a7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cc7d6d3a7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5cc7d6d3a7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cc7d6d3a7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5cc7d6d3a7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cc7d6d3a7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5cc7d6d3a7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cc7d6d3a7_1_3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5cc7d6d3a7_1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baf630e3c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baf630e3c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reader generates an electromagnetic field and sends a signal to the tag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 tag can now send the data from it’s memory chip via this field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cc7d6d3a7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5cc7d6d3a7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cc7d6d3a7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5cc7d6d3a7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cc7d6d3a7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5cc7d6d3a7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d48939442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5d48939442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cc7d6d3a7_1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5cc7d6d3a7_1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d48939442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5d48939442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cc7d6d3a7_1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5cc7d6d3a7_1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cc7d6d3a7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5cc7d6d3a7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5cc7d6d3a7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5cc7d6d3a7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cc7d6d3a7_1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5cc7d6d3a7_1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af630e3c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af630e3c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we all know and use nfc nearly every day - the Thoska has an encrypted nfc tag for access 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control, identification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 and payment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cc7d6d3a7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5cc7d6d3a7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5cc7d6d3a7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5cc7d6d3a7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cc7d6d3a7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5cc7d6d3a7_0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5cc7d6d3a7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5cc7d6d3a7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5cc7d6d3a7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5cc7d6d3a7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cc7d6d3a7_0_3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5cc7d6d3a7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cc7d6d3a7_0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5cc7d6d3a7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cc7d6d3a7_1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5cc7d6d3a7_1_4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cc7d6d3a7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5cc7d6d3a7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cc7d6d3a7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5cc7d6d3a7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af630e3c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baf630e3c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NFC basically has three operating modes, the one that is interesting for us is the third one.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We want to emulate keys (say NFC-Tags) to get NFC Locks to accept us as valid user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There are some possible attacks we can try with nfc and I just want to give a quick overview: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cc7d6d3a7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5cc7d6d3a7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cc7d6d3a7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5cc7d6d3a7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cc7d6d3a7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cc7d6d3a7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cc7d6d3a7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5cc7d6d3a7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cc7d6d3a7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5cc7d6d3a7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cc7d6d3a7_1_4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5cc7d6d3a7_1_4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cc7d6d3a7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5cc7d6d3a7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48939442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5d48939442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cc7d6d3a7_1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5cc7d6d3a7_1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cc7d6d3a7_1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5cc7d6d3a7_1_4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af630e3c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af630e3c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For one there is ofe course Phishing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Which is </a:t>
            </a: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trying to get sensible data of naive users, for example by manipulating or trying to trick them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Char char="-"/>
            </a:pPr>
            <a:r>
              <a:rPr lang="de">
                <a:latin typeface="Roboto Slab"/>
                <a:ea typeface="Roboto Slab"/>
                <a:cs typeface="Roboto Slab"/>
                <a:sym typeface="Roboto Slab"/>
              </a:rPr>
              <a:t>(in this case that could mean trying to get the nfc tag (‘oh, I forgot my thoska, could you lend me yours, I just have to access that building later, it’s rather important!’) or letting you scan and save their tag (if possible))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cc7d6d3a7_1_4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5cc7d6d3a7_1_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cc7d6d3a7_1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5cc7d6d3a7_1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cc7d6d3a7_1_4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g5cc7d6d3a7_1_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d487e3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d487e3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d487e35c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d487e35c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d487e35c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d487e35c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d487e35c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d487e35c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d487e35c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d487e35c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d487e35c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d487e35c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d4893944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d4893944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showMasterSp="0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4"/>
          <p:cNvCxnSpPr/>
          <p:nvPr/>
        </p:nvCxnSpPr>
        <p:spPr>
          <a:xfrm>
            <a:off x="357188" y="3475881"/>
            <a:ext cx="84372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357187" y="2156520"/>
            <a:ext cx="84375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9" name="Google Shape;59;p14"/>
          <p:cNvCxnSpPr/>
          <p:nvPr/>
        </p:nvCxnSpPr>
        <p:spPr>
          <a:xfrm rot="10800000">
            <a:off x="5620993" y="2386791"/>
            <a:ext cx="0" cy="86640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57188" y="1848445"/>
            <a:ext cx="5063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0"/>
              <a:buFont typeface="Palatino"/>
              <a:buNone/>
              <a:defRPr i="1" sz="1500"/>
            </a:lvl1pPr>
            <a:lvl2pPr indent="-28575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900"/>
              <a:buFont typeface="Palatino"/>
              <a:buChar char="○"/>
              <a:defRPr i="1" sz="1500"/>
            </a:lvl2pPr>
            <a:lvl3pPr indent="-28575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900"/>
              <a:buFont typeface="Palatino"/>
              <a:buChar char="■"/>
              <a:defRPr i="1" sz="1500"/>
            </a:lvl3pPr>
            <a:lvl4pPr indent="-28575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900"/>
              <a:buFont typeface="Palatino"/>
              <a:buChar char="●"/>
              <a:defRPr i="1" sz="1500"/>
            </a:lvl4pPr>
            <a:lvl5pPr indent="-28575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900"/>
              <a:buFont typeface="Palatino"/>
              <a:buChar char="○"/>
              <a:defRPr i="1" sz="1500"/>
            </a:lvl5pPr>
            <a:lvl6pPr indent="-27305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6pPr>
            <a:lvl7pPr indent="-273050" lvl="6" marL="3200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7pPr>
            <a:lvl8pPr indent="-273050" lvl="7" marL="3657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8pPr>
            <a:lvl9pPr indent="-273050" lvl="8" marL="411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57188" y="2183309"/>
            <a:ext cx="50631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822156" y="2183309"/>
            <a:ext cx="29826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1pPr>
            <a:lvl2pPr indent="-273050" lvl="1" marL="914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2pPr>
            <a:lvl3pPr indent="-273050" lvl="2" marL="1371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3pPr>
            <a:lvl4pPr indent="-273050" lvl="3" marL="1828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4pPr>
            <a:lvl5pPr indent="-273050" lvl="4" marL="22860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5pPr>
            <a:lvl6pPr indent="-27305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6pPr>
            <a:lvl7pPr indent="-273050" lvl="6" marL="3200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7pPr>
            <a:lvl8pPr indent="-273050" lvl="7" marL="3657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8pPr>
            <a:lvl9pPr indent="-273050" lvl="8" marL="411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4446984" y="4882307"/>
            <a:ext cx="241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57188" y="1386334"/>
            <a:ext cx="84297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2730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1pPr>
            <a:lvl2pPr indent="-273050" lvl="1" marL="914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2pPr>
            <a:lvl3pPr indent="-273050" lvl="2" marL="1371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3pPr>
            <a:lvl4pPr indent="-273050" lvl="3" marL="1828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4pPr>
            <a:lvl5pPr indent="-273050" lvl="4" marL="22860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5pPr>
            <a:lvl6pPr indent="-27305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6pPr>
            <a:lvl7pPr indent="-273050" lvl="6" marL="3200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7pPr>
            <a:lvl8pPr indent="-273050" lvl="7" marL="3657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8pPr>
            <a:lvl9pPr indent="-273050" lvl="8" marL="411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446984" y="4882307"/>
            <a:ext cx="241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4795242" y="1399729"/>
            <a:ext cx="39291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Char char="●"/>
              <a:defRPr b="0" i="0" sz="23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57188" y="1439912"/>
            <a:ext cx="40899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  <a:defRPr sz="1900"/>
            </a:lvl1pPr>
            <a:lvl2pPr indent="-3111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○"/>
              <a:defRPr sz="1900"/>
            </a:lvl2pPr>
            <a:lvl3pPr indent="-31115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■"/>
              <a:defRPr sz="1900"/>
            </a:lvl3pPr>
            <a:lvl4pPr indent="-31115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  <a:defRPr sz="1900"/>
            </a:lvl4pPr>
            <a:lvl5pPr indent="-31115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○"/>
              <a:defRPr sz="1900"/>
            </a:lvl5pPr>
            <a:lvl6pPr indent="-27305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6pPr>
            <a:lvl7pPr indent="-273050" lvl="6" marL="32004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●"/>
              <a:defRPr sz="900"/>
            </a:lvl7pPr>
            <a:lvl8pPr indent="-273050" lvl="7" marL="3657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○"/>
              <a:defRPr sz="900"/>
            </a:lvl8pPr>
            <a:lvl9pPr indent="-273050" lvl="8" marL="411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700"/>
              <a:buChar char="■"/>
              <a:defRPr sz="900"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4446984" y="4882307"/>
            <a:ext cx="241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re" showMasterSp="0">
  <p:cSld name="Title - Centr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57188" y="1935510"/>
            <a:ext cx="84297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3E2B"/>
              </a:buClr>
              <a:buSzPts val="1200"/>
              <a:buNone/>
              <a:defRPr sz="9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446984" y="4882307"/>
            <a:ext cx="241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1200"/>
              <a:buFont typeface="Palatino"/>
              <a:buNone/>
              <a:defRPr sz="12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heise.de/security/meldung/Btlejack-Neues-Gratis-Tool-zum-Belauschen-von-Bluetooth-Verbindungen-4134142.html" TargetMode="External"/><Relationship Id="rId10" Type="http://schemas.openxmlformats.org/officeDocument/2006/relationships/hyperlink" Target="https://www.heise.de/download/product/btlejack" TargetMode="External"/><Relationship Id="rId12" Type="http://schemas.openxmlformats.org/officeDocument/2006/relationships/hyperlink" Target="https://github.com/securing/gattacke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developer.android.com/guide/topics/connectivity/bluetooth-le" TargetMode="External"/><Relationship Id="rId4" Type="http://schemas.openxmlformats.org/officeDocument/2006/relationships/hyperlink" Target="https://learn.adafruit.com/alltheiot-transports/bluetooth-btle" TargetMode="External"/><Relationship Id="rId9" Type="http://schemas.openxmlformats.org/officeDocument/2006/relationships/hyperlink" Target="https://github.com/securing/docs/blob/master/slides.pdf" TargetMode="External"/><Relationship Id="rId5" Type="http://schemas.openxmlformats.org/officeDocument/2006/relationships/hyperlink" Target="https://de.wikipedia.org/wiki/Bluetooth_Low_Energy#Verbindungstypen" TargetMode="External"/><Relationship Id="rId6" Type="http://schemas.openxmlformats.org/officeDocument/2006/relationships/hyperlink" Target="https://www.bluetooth.com/specifications/gatt/generic-attributes-overview" TargetMode="External"/><Relationship Id="rId7" Type="http://schemas.openxmlformats.org/officeDocument/2006/relationships/hyperlink" Target="https://www.golem.de/news/golem-de-programmiert-bluetoothle-im-eigenbau-1404-105896-2.html" TargetMode="External"/><Relationship Id="rId8" Type="http://schemas.openxmlformats.org/officeDocument/2006/relationships/hyperlink" Target="https://smartlockpicking.com/tutorial/how-to-pick-a-ble-smart-lock-and-cause-cancer/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blog.velcommuta.de/wp-content/uploads/2015/07/NFCGate-Poster.pdf" TargetMode="Externa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8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github.com/nfcgate/nfcgat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github.com/nfcgate/nfcgat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github.com/nfcgate/nfcgate" TargetMode="External"/><Relationship Id="rId8" Type="http://schemas.openxmlformats.org/officeDocument/2006/relationships/hyperlink" Target="https://github.com/nfcgate/serv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hyperlink" Target="https://www.egeetouch.com/products/electronic-comb-lock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www.ikea.com/de/de/p/rothult-nfc-schloss-weiss-00359739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nfc-tag-shop.de/nfc-aufkleber/nfc-sticker-transparent/nfc-sticker-30-mm-ntag-213-180-byte-transparent-45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nfc-tag-shop.de/nfc-aufkleber/nfc-sticker-transparent/nfc-sticker-30-mm-ntag-213-180-byte-transparent-456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nfc-tag-shop.de/nfc-aufkleber/nfc-sticker-transparent/nfc-sticker-30-mm-ntag-213-180-byte-transparent-456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www.researchgate.net/publication/324898033_Access_Granted_On_the_Security_of_Near-Field_Enabled_Keycards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hyperlink" Target="https://www.elecrow.com/blog/wonderful-nfc-projects-to-arouse-your-ideas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hyperlink" Target="https://nfc-forum.org/what-is-nfc/what-it-does/" TargetMode="External"/><Relationship Id="rId5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youtube.com/watch?v=uVvEkcN5tW8" TargetMode="External"/><Relationship Id="rId4" Type="http://schemas.openxmlformats.org/officeDocument/2006/relationships/image" Target="../media/image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youtube.com/watch?v=uVvEkcN5tW8" TargetMode="External"/><Relationship Id="rId4" Type="http://schemas.openxmlformats.org/officeDocument/2006/relationships/image" Target="../media/image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youtube.com/watch?v=uVvEkcN5tW8" TargetMode="External"/><Relationship Id="rId4" Type="http://schemas.openxmlformats.org/officeDocument/2006/relationships/image" Target="../media/image1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0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hyperlink" Target="http://web.mit.edu/6.857/OldStuff/Fall03/ref/gummy-slides.pdf" TargetMode="External"/><Relationship Id="rId10" Type="http://schemas.openxmlformats.org/officeDocument/2006/relationships/hyperlink" Target="https://www.theverge.com/2019/2/20/18232113/samsung-galaxy-s10-plus-fingerprint-sensor-screen-reader-ultrasonic-protector" TargetMode="External"/><Relationship Id="rId13" Type="http://schemas.openxmlformats.org/officeDocument/2006/relationships/hyperlink" Target="https://www.ccc.de/en/updates/2013/ccc-breaks-apple-touchid" TargetMode="External"/><Relationship Id="rId12" Type="http://schemas.openxmlformats.org/officeDocument/2006/relationships/hyperlink" Target="https://www.wikihow.com/Fake-Fingerprints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icb12.iiitd.ac.in/Fingerprint-ICB2012.pdf" TargetMode="External"/><Relationship Id="rId4" Type="http://schemas.openxmlformats.org/officeDocument/2006/relationships/hyperlink" Target="https://prateekvjoshi.com/2012/07/22/fingerprint-recognition/" TargetMode="External"/><Relationship Id="rId9" Type="http://schemas.openxmlformats.org/officeDocument/2006/relationships/hyperlink" Target="https://computer.howstuffworks.com/fingerprint-scanner3.htm" TargetMode="External"/><Relationship Id="rId5" Type="http://schemas.openxmlformats.org/officeDocument/2006/relationships/hyperlink" Target="https://www.androidauthority.com/how-fingerprint-scanners-work-670934/" TargetMode="External"/><Relationship Id="rId6" Type="http://schemas.openxmlformats.org/officeDocument/2006/relationships/hyperlink" Target="https://www.bayometric.com/minutiae-based-extraction-fingerprint-recognition/" TargetMode="External"/><Relationship Id="rId7" Type="http://schemas.openxmlformats.org/officeDocument/2006/relationships/hyperlink" Target="https://www.guidingtech.com/ultrasonic-fingerprint-scanner-vs-optical-fingerprint-scanner-how-do-they-differ/" TargetMode="External"/><Relationship Id="rId8" Type="http://schemas.openxmlformats.org/officeDocument/2006/relationships/hyperlink" Target="https://computer.howstuffworks.com/fingerprint-scanner4.htm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1426950" y="1229500"/>
            <a:ext cx="62901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latin typeface="Raleway"/>
                <a:ea typeface="Raleway"/>
                <a:cs typeface="Raleway"/>
                <a:sym typeface="Raleway"/>
              </a:rPr>
              <a:t>Smart Lock Picking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Intermediate Presentation </a:t>
            </a:r>
            <a:endParaRPr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859050" y="2564525"/>
            <a:ext cx="7425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by</a:t>
            </a:r>
            <a:endParaRPr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Pia Fichtl, Benjamin Burse, Valerie Lemuth, Johanna Sacher</a:t>
            </a:r>
            <a:endParaRPr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" name="Google Shape;82;p18"/>
          <p:cNvCxnSpPr/>
          <p:nvPr/>
        </p:nvCxnSpPr>
        <p:spPr>
          <a:xfrm>
            <a:off x="4139850" y="2750975"/>
            <a:ext cx="893700" cy="0"/>
          </a:xfrm>
          <a:prstGeom prst="straightConnector1">
            <a:avLst/>
          </a:prstGeom>
          <a:noFill/>
          <a:ln cap="flat" cmpd="sng" w="1905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7"/>
          <p:cNvSpPr txBox="1"/>
          <p:nvPr>
            <p:ph idx="4294967295" type="title"/>
          </p:nvPr>
        </p:nvSpPr>
        <p:spPr>
          <a:xfrm>
            <a:off x="6355650" y="161100"/>
            <a:ext cx="203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Possible Attacks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677075" y="1856400"/>
            <a:ext cx="6541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Phishing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808125" y="2730100"/>
            <a:ext cx="4095000" cy="15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Connection</a:t>
            </a:r>
            <a:endParaRPr/>
          </a:p>
        </p:txBody>
      </p: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</a:t>
            </a:r>
            <a:r>
              <a:rPr lang="de"/>
              <a:t>canning: devices send packages to and listen to the advertisement channel in specific intervals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two devices „meet“ (sending and listening in same phase): connect and go to a data channel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Security</a:t>
            </a:r>
            <a:endParaRPr/>
          </a:p>
        </p:txBody>
      </p:sp>
      <p:sp>
        <p:nvSpPr>
          <p:cNvPr id="1248" name="Google Shape;1248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Bluetooth link layer security: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pairing (“handshake exchange” between the 2 devices when first connection)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JustWorks, 6-digit PIN, Out of band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bonding “for connecting again later”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establish &amp; store a long term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encryption ( while exchanging data)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often: AES and static secret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Security</a:t>
            </a:r>
            <a:endParaRPr/>
          </a:p>
        </p:txBody>
      </p:sp>
      <p:sp>
        <p:nvSpPr>
          <p:cNvPr id="1254" name="Google Shape;1254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BUT: many devices (including smart locks) don‘t use link layer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often use own </a:t>
            </a:r>
            <a:r>
              <a:rPr lang="de"/>
              <a:t>communication</a:t>
            </a:r>
            <a:r>
              <a:rPr lang="de"/>
              <a:t> protocol with unencrypted BLE 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interception possible!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Attacks</a:t>
            </a:r>
            <a:endParaRPr/>
          </a:p>
        </p:txBody>
      </p:sp>
      <p:sp>
        <p:nvSpPr>
          <p:cNvPr id="1260" name="Google Shape;1260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MITM:</a:t>
            </a:r>
            <a:r>
              <a:rPr lang="de"/>
              <a:t> emulate original device, connect with app, get the data sent back and forth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record „handshake“ data -&gt; replay, e.g. with </a:t>
            </a:r>
            <a:r>
              <a:rPr b="1" lang="de"/>
              <a:t>nrF Connect</a:t>
            </a:r>
            <a:r>
              <a:rPr lang="de"/>
              <a:t> -&gt; now our device is connected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tools: </a:t>
            </a:r>
            <a:r>
              <a:rPr b="1" lang="de"/>
              <a:t>GATTack</a:t>
            </a:r>
            <a:r>
              <a:rPr lang="de"/>
              <a:t>, </a:t>
            </a:r>
            <a:r>
              <a:rPr b="1" lang="de"/>
              <a:t>btlejack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nRF Connect</a:t>
            </a:r>
            <a:endParaRPr/>
          </a:p>
        </p:txBody>
      </p:sp>
      <p:sp>
        <p:nvSpPr>
          <p:cNvPr id="1266" name="Google Shape;1266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Scanning, Reading, Writing Functionalities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get infos, e.g. IP, device type, 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read advertisements and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clone a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Macros:</a:t>
            </a:r>
            <a:r>
              <a:rPr lang="de"/>
              <a:t> Run &amp; Replay Exchanges by using XML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get a file from GATTack and replay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btlejack</a:t>
            </a:r>
            <a:endParaRPr/>
          </a:p>
        </p:txBody>
      </p:sp>
      <p:sp>
        <p:nvSpPr>
          <p:cNvPr id="1272" name="Google Shape;127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uses a specific </a:t>
            </a:r>
            <a:r>
              <a:rPr lang="de"/>
              <a:t>mini computer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not useful for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MITM: use the battery-saving timeout function of BLE: intercept signal of original target device, timeout -&gt; connection broken, btlejack pretends to be the target device and connects with other device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GATTack</a:t>
            </a:r>
            <a:endParaRPr/>
          </a:p>
        </p:txBody>
      </p:sp>
      <p:sp>
        <p:nvSpPr>
          <p:cNvPr id="1278" name="Google Shape;1278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often n</a:t>
            </a:r>
            <a:r>
              <a:rPr lang="de"/>
              <a:t>o pairing &amp; link-layer encryption -&gt; vulnerable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only a bluetooth adapter and Raspberry Pi or similar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MITM: </a:t>
            </a:r>
            <a:r>
              <a:rPr lang="de"/>
              <a:t>copy the original device, connect to app instead of it, get data, but still forwards it to original -&gt; intercept and/or modify requests and responses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disrupting functionality (Denial of Service): user can’t get service from BLE device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spoofing (giving wrong info to the user)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Intercepting data (personal infos, …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Controlling the device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 far so good...</a:t>
            </a:r>
            <a:endParaRPr/>
          </a:p>
        </p:txBody>
      </p:sp>
      <p:sp>
        <p:nvSpPr>
          <p:cNvPr id="1284" name="Google Shape;128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tool hasn’t updated in 2 years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takes a lot of work to make it run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scanning for devices and general info 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device services and characteristics can be read if no encryption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get .json files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can be used to clone the device and advertise as it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 far so good...</a:t>
            </a:r>
            <a:endParaRPr/>
          </a:p>
        </p:txBody>
      </p:sp>
      <p:sp>
        <p:nvSpPr>
          <p:cNvPr id="1290" name="Google Shape;1290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we spoof the MAC address by using the bdaddr tool and then advertise as the lock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app connects to 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 can monitor communication or send infos to the phone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script for that isn’t working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 similar github issues that aren’t solved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tried to change the MAC address manually, then advertise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no success yet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trouble configuring functions, not enough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or unexpected security at this step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Next steps</a:t>
            </a:r>
            <a:endParaRPr/>
          </a:p>
        </p:txBody>
      </p:sp>
      <p:sp>
        <p:nvSpPr>
          <p:cNvPr id="1296" name="Google Shape;1296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try to find a working hook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open github issue and hope for an answer!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8"/>
          <p:cNvSpPr txBox="1"/>
          <p:nvPr>
            <p:ph idx="4294967295" type="title"/>
          </p:nvPr>
        </p:nvSpPr>
        <p:spPr>
          <a:xfrm>
            <a:off x="6355650" y="161100"/>
            <a:ext cx="203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Possible Attacks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677075" y="1856400"/>
            <a:ext cx="6541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Phishing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gatttool &amp; hcidump</a:t>
            </a:r>
            <a:endParaRPr/>
          </a:p>
        </p:txBody>
      </p:sp>
      <p:sp>
        <p:nvSpPr>
          <p:cNvPr id="1302" name="Google Shape;1302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monitor bluetooth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for some locks this shows that security is in place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services &amp; characteristics can’t be read by gatttool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Sources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8" name="Google Shape;1308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3"/>
              </a:rPr>
              <a:t>https://developer.android.com/guide/topics/connectivity/bluetooth-le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4"/>
              </a:rPr>
              <a:t>https://learn.adafruit.com/alltheiot-transports/bluetooth-btle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5"/>
              </a:rPr>
              <a:t>https://de.wikipedia.org/wiki/Bluetooth_Low_Energy#Verbindungstypen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6"/>
              </a:rPr>
              <a:t>https://www.bluetooth.com/specifications/gatt/generic-attributes-overview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7"/>
              </a:rPr>
              <a:t>https://www.golem.de/news/golem-de-programmiert-bluetoothle-im-eigenbau-1404-105896-2.html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8"/>
              </a:rPr>
              <a:t>https://smartlockpicking.com/tutorial/how-to-pick-a-ble-smart-lock-and-cause-cancer/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9"/>
              </a:rPr>
              <a:t>https://github.com/securing/docs/blob/master/slides.pdf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10"/>
              </a:rPr>
              <a:t>https://www.heise.de/download/product/btlejack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11"/>
              </a:rPr>
              <a:t>https://www.heise.de/security/meldung/Btlejack-Neues-Gratis-Tool-zum-Belauschen-von-Bluetooth-Verbindungen-4134142.html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>
                <a:uFill>
                  <a:noFill/>
                </a:uFill>
                <a:hlinkClick r:id="rId12"/>
              </a:rPr>
              <a:t>https://github.com/securing/gattacker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https://www.jaredwolff.com/get-started-with-bluetooth-low-energy/#show1</a:t>
            </a:r>
            <a:endParaRPr sz="1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2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Calibri"/>
                <a:ea typeface="Calibri"/>
                <a:cs typeface="Calibri"/>
                <a:sym typeface="Calibri"/>
              </a:rPr>
              <a:t>Client Server Communication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2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based on the SLok Smart Lock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SLOK Smart Lock</a:t>
            </a:r>
            <a:endParaRPr/>
          </a:p>
        </p:txBody>
      </p:sp>
      <p:pic>
        <p:nvPicPr>
          <p:cNvPr id="1320" name="Google Shape;132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443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0"/>
          <p:cNvSpPr txBox="1"/>
          <p:nvPr/>
        </p:nvSpPr>
        <p:spPr>
          <a:xfrm>
            <a:off x="6528600" y="4338575"/>
            <a:ext cx="2615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Proxima Nova"/>
                <a:ea typeface="Proxima Nova"/>
                <a:cs typeface="Proxima Nova"/>
                <a:sym typeface="Proxima Nova"/>
              </a:rPr>
              <a:t>source: http://www.myslok.com/slokweb/web_public/html/en/index.php</a:t>
            </a:r>
            <a:endParaRPr sz="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SLOK Smart Lock</a:t>
            </a:r>
            <a:endParaRPr/>
          </a:p>
        </p:txBody>
      </p:sp>
      <p:sp>
        <p:nvSpPr>
          <p:cNvPr id="1327" name="Google Shape;1327;p131"/>
          <p:cNvSpPr txBox="1"/>
          <p:nvPr>
            <p:ph idx="1" type="body"/>
          </p:nvPr>
        </p:nvSpPr>
        <p:spPr>
          <a:xfrm>
            <a:off x="311700" y="1152475"/>
            <a:ext cx="373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app based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slok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iGear SLok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Klic Slock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 user account is needed</a:t>
            </a:r>
            <a:endParaRPr/>
          </a:p>
        </p:txBody>
      </p:sp>
      <p:pic>
        <p:nvPicPr>
          <p:cNvPr id="1328" name="Google Shape;132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326" y="302812"/>
            <a:ext cx="2656325" cy="453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Getting Started ...</a:t>
            </a:r>
            <a:endParaRPr/>
          </a:p>
        </p:txBody>
      </p:sp>
      <p:sp>
        <p:nvSpPr>
          <p:cNvPr id="1334" name="Google Shape;1334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checking the client-server communication with MITMProxy</a:t>
            </a:r>
            <a:endParaRPr/>
          </a:p>
        </p:txBody>
      </p:sp>
      <p:pic>
        <p:nvPicPr>
          <p:cNvPr id="1335" name="Google Shape;133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0" y="1742751"/>
            <a:ext cx="8276201" cy="31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813" y="4627725"/>
            <a:ext cx="3588375" cy="2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MITMProxy &amp; jadx</a:t>
            </a:r>
            <a:endParaRPr/>
          </a:p>
        </p:txBody>
      </p:sp>
      <p:sp>
        <p:nvSpPr>
          <p:cNvPr id="1342" name="Google Shape;1342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decompiled android app with jadx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identified a huge list of 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for general use case: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Net_GET_regist		: Code 219	 → create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Net_Get_Locks		: Code 211	 → list locks in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Net_Add_Lock		: Code 231	 → add a lock to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Net_Delete_Lock		: Code 233	 → remove a lock from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Net_Submit_Record	: Code 251	 → open lock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 the API ...</a:t>
            </a:r>
            <a:endParaRPr/>
          </a:p>
        </p:txBody>
      </p:sp>
      <p:sp>
        <p:nvSpPr>
          <p:cNvPr id="1348" name="Google Shape;1348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/>
              <a:t>tried to send an own request with some data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ooops </a:t>
            </a:r>
            <a:r>
              <a:rPr lang="de"/>
              <a:t>...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Response {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	result  : -2318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	error   : \u6b64\u9501\u5df2\u88ab\u7ed1\u5b9a!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}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Having a deeper look</a:t>
            </a:r>
            <a:endParaRPr/>
          </a:p>
        </p:txBody>
      </p:sp>
      <p:sp>
        <p:nvSpPr>
          <p:cNvPr id="1354" name="Google Shape;1354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obviously something must have been wrong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Having a deeper look</a:t>
            </a:r>
            <a:endParaRPr/>
          </a:p>
        </p:txBody>
      </p:sp>
      <p:sp>
        <p:nvSpPr>
          <p:cNvPr id="1360" name="Google Shape;1360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obviously something must have been wrong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first try → replay a recorded request : </a:t>
            </a:r>
            <a:r>
              <a:rPr lang="de">
                <a:solidFill>
                  <a:srgbClr val="6AA84F"/>
                </a:solidFill>
              </a:rPr>
              <a:t>worked</a:t>
            </a:r>
            <a:endParaRPr>
              <a:solidFill>
                <a:srgbClr val="6AA84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de">
                <a:solidFill>
                  <a:srgbClr val="666666"/>
                </a:solidFill>
              </a:rPr>
              <a:t>so there must be some kind of verification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088" y="568200"/>
            <a:ext cx="4950114" cy="419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9"/>
          <p:cNvSpPr txBox="1"/>
          <p:nvPr>
            <p:ph idx="4294967295" type="title"/>
          </p:nvPr>
        </p:nvSpPr>
        <p:spPr>
          <a:xfrm>
            <a:off x="6355650" y="161100"/>
            <a:ext cx="203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Possible Attacks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404050" y="568200"/>
            <a:ext cx="16929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Relay Attack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7040900" y="44983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NFCGate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Having a deeper look</a:t>
            </a:r>
            <a:endParaRPr/>
          </a:p>
        </p:txBody>
      </p:sp>
      <p:sp>
        <p:nvSpPr>
          <p:cNvPr id="1366" name="Google Shape;1366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searched the java code on how the requests get created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each request consists of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 number of parameter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vkey</a:t>
            </a:r>
            <a:endParaRPr/>
          </a:p>
        </p:txBody>
      </p:sp>
      <p:pic>
        <p:nvPicPr>
          <p:cNvPr id="1367" name="Google Shape;136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00" y="1588263"/>
            <a:ext cx="36004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Having a deeper look</a:t>
            </a:r>
            <a:endParaRPr/>
          </a:p>
        </p:txBody>
      </p:sp>
      <p:sp>
        <p:nvSpPr>
          <p:cNvPr id="1373" name="Google Shape;1373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searched the java code on how the requests get created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each request consists of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 number of parameter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vkey</a:t>
            </a:r>
            <a:endParaRPr/>
          </a:p>
        </p:txBody>
      </p:sp>
      <p:pic>
        <p:nvPicPr>
          <p:cNvPr id="1374" name="Google Shape;13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00" y="1588263"/>
            <a:ext cx="36004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38"/>
          <p:cNvSpPr txBox="1"/>
          <p:nvPr/>
        </p:nvSpPr>
        <p:spPr>
          <a:xfrm>
            <a:off x="311700" y="2986750"/>
            <a:ext cx="63003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an url-string of the key-value pairs ordered by key name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$url_str</a:t>
            </a: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= “user_id=4549&amp;code=274”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 users password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$pw</a:t>
            </a: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= “&lt;the_users_password&gt;”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AutoNum type="arabicPeriod"/>
            </a:pP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vkey as: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vkey = md5( </a:t>
            </a: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$url_str</a:t>
            </a: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+ md5( </a:t>
            </a:r>
            <a:r>
              <a:rPr lang="d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$pw</a:t>
            </a:r>
            <a:r>
              <a:rPr lang="d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) )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the API</a:t>
            </a:r>
            <a:endParaRPr/>
          </a:p>
        </p:txBody>
      </p:sp>
      <p:sp>
        <p:nvSpPr>
          <p:cNvPr id="1381" name="Google Shape;138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having the vkey-mechanism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created a python based client for API interaction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though about possible attacks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online / offline brute force the users password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take over an already existing lock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hardware attacks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Online / Offline Brute Force Attack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87" name="Google Shape;1387;p1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Online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idea: get a valid response for a request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we know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vkey mechanism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setup of different requests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generate passwords and create the matching vkey → ask the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pro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easy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takes lot of time (request - response)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(a good) API could lock the user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depends</a:t>
            </a:r>
            <a:r>
              <a:rPr lang="de"/>
              <a:t> on password length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Online / Offline Brute Force Attack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93" name="Google Shape;1393;p1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Online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idea: get a valid response for a request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we know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vkey mechanism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setup of different requests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generate passwords and create the matching vkey → ask the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pro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easy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takes lot of time (request - response)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(a good) API could lock the user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depends on password length</a:t>
            </a:r>
            <a:endParaRPr/>
          </a:p>
        </p:txBody>
      </p:sp>
      <p:sp>
        <p:nvSpPr>
          <p:cNvPr id="1394" name="Google Shape;1394;p1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Offline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idea: take an valid vkey and reverse the password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we know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vkey mechanism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pro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API independent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need a good CPU (150K Hashes / 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better take a GPU (150M Hashes / s 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depends on password length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Take over an existing lock</a:t>
            </a:r>
            <a:endParaRPr/>
          </a:p>
        </p:txBody>
      </p:sp>
      <p:sp>
        <p:nvSpPr>
          <p:cNvPr id="1400" name="Google Shape;1400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/>
              <a:t>involves creating an own API implementation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easy, as most responses are only “result : 1”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needed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Net_Add_Lock		: Code 231	 → add a lock to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Net_Submit_Record	: Code 251	 → open lock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Take over an existing lock</a:t>
            </a:r>
            <a:endParaRPr/>
          </a:p>
        </p:txBody>
      </p:sp>
      <p:sp>
        <p:nvSpPr>
          <p:cNvPr id="1406" name="Google Shape;1406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/>
              <a:t>involves creating an own API implementation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easy, as most responses are only “result : 1”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needed commands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Net_Add_Lock		: Code 231	 → add a lock to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Net_Submit_Record	: Code 251	 → open 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de">
                <a:solidFill>
                  <a:srgbClr val="CC0000"/>
                </a:solidFill>
              </a:rPr>
              <a:t>ooops … to fast</a:t>
            </a:r>
            <a:endParaRPr>
              <a:solidFill>
                <a:srgbClr val="CC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 successful request would return the locks “key”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but what to return in a faked API?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12" name="Google Shape;1412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/>
              <a:t>one can get the correct key by to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Net_Get_Locks		: Code 211	 → list locks in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Net_Submit_Record	: Code 251	 → open 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option 1 involves breaking the password → brute force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option 2 try to find out how the “key” works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18" name="Google Shape;1418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already while playing around I figured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key always the same for different users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24" name="Google Shape;1424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already while playing around I figured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key always the same for different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first try : Is the key random or deterministic?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30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5044975" y="1774500"/>
            <a:ext cx="2598900" cy="24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5052625" y="1512800"/>
            <a:ext cx="39030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Press Power Button until </a:t>
            </a:r>
            <a:r>
              <a:rPr i="1"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Beep</a:t>
            </a:r>
            <a:endParaRPr i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Hold NFC Tag in front of ‘TAP HERE’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Lock </a:t>
            </a:r>
            <a:r>
              <a:rPr i="1"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Beeps</a:t>
            </a: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opens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close: press Power until 2x  </a:t>
            </a:r>
            <a:r>
              <a:rPr i="1"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Beep</a:t>
            </a: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30" name="Google Shape;1430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already while playing around I figured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key always the same for different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first try : Is the key random or deterministic?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deterministic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lock would not open with a randomly generated key (own API)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36" name="Google Shape;1436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second try : Which parameter could influence the key?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</a:pPr>
            <a:r>
              <a:rPr lang="de"/>
              <a:t>email [user]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phone</a:t>
            </a:r>
            <a:r>
              <a:rPr lang="de"/>
              <a:t> [user]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md5( password )</a:t>
            </a:r>
            <a:r>
              <a:rPr lang="de"/>
              <a:t> [user]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user_name</a:t>
            </a:r>
            <a:r>
              <a:rPr lang="de"/>
              <a:t> [user]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user_id</a:t>
            </a:r>
            <a:r>
              <a:rPr lang="de"/>
              <a:t>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lock_name</a:t>
            </a:r>
            <a:r>
              <a:rPr lang="de"/>
              <a:t>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lock_mac</a:t>
            </a:r>
            <a:r>
              <a:rPr lang="de"/>
              <a:t>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lock_num</a:t>
            </a:r>
            <a:r>
              <a:rPr lang="de"/>
              <a:t>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guanlian_id [API]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42" name="Google Shape;1442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second try : Which parameter could influence the key?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Proxima Nova"/>
              <a:buChar char="○"/>
            </a:pPr>
            <a:r>
              <a:rPr lang="de">
                <a:solidFill>
                  <a:srgbClr val="CC0000"/>
                </a:solidFill>
              </a:rPr>
              <a:t>email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phone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md5( password )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user_name [user]			different for for 2 users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user_id [API]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lock_name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lock_mac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lock_num [API]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guanlian_id [API]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48" name="Google Shape;1448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second try : Which parameter could influence the key?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Proxima Nova"/>
              <a:buChar char="○"/>
            </a:pPr>
            <a:r>
              <a:rPr lang="de">
                <a:solidFill>
                  <a:srgbClr val="CC0000"/>
                </a:solidFill>
              </a:rPr>
              <a:t>email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phone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md5( password ) [user]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user_name [user]			different for for 2 users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user_id [API]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lock_name [API]			different names with different users did no changed key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lock_mac [API]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lock_num [API]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guanlian_id [API]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54" name="Google Shape;1454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third</a:t>
            </a:r>
            <a:r>
              <a:rPr lang="de"/>
              <a:t> try : one mac - key pairs is way to less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asked the API with 1000 random mac-addresses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5" name="Google Shape;1455;p151"/>
          <p:cNvGraphicFramePr/>
          <p:nvPr/>
        </p:nvGraphicFramePr>
        <p:xfrm>
          <a:off x="952500" y="225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{7B6B22AC-6624-4360-A67B-9E52A2E560F1}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mac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key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56:09:80:4C:C0:10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61701d26ce8854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18:F2:0A:B2:C4:17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80c7d7f141335c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666666"/>
                          </a:solidFill>
                        </a:rPr>
                        <a:t>...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A1:E5:8F:D7:AC:F4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01</a:t>
                      </a:r>
                      <a:r>
                        <a:rPr lang="de" sz="1050">
                          <a:solidFill>
                            <a:srgbClr val="666666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42bceed72efe7d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61" name="Google Shape;1461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fourth</a:t>
            </a:r>
            <a:r>
              <a:rPr lang="de"/>
              <a:t> try : checking php’s hash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functions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md[ 2 | 4 | 5 ]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sha[ 1 | 224 | 256 | 384 | 512/224 | 512/256 | 512 | 3-224 | 3-256 | 3-384 | 3-512 ]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ripemd[ 128 | 160 | 256 | 320 ]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whirlpool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tiger[ 128,3 | 160,3 | 192,3 | 128,4 | 160,4 | 192,4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de">
                <a:solidFill>
                  <a:srgbClr val="CC0000"/>
                </a:solidFill>
              </a:rPr>
              <a:t>single hash, double hash</a:t>
            </a:r>
            <a:endParaRPr>
              <a:solidFill>
                <a:srgbClr val="CC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de">
                <a:solidFill>
                  <a:srgbClr val="CC0000"/>
                </a:solidFill>
              </a:rPr>
              <a:t>upper- / lowercase mac</a:t>
            </a:r>
            <a:endParaRPr>
              <a:solidFill>
                <a:srgbClr val="CC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de">
                <a:solidFill>
                  <a:srgbClr val="CC0000"/>
                </a:solidFill>
              </a:rPr>
              <a:t>with- / without mac</a:t>
            </a:r>
            <a:endParaRPr>
              <a:solidFill>
                <a:srgbClr val="CC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locks key</a:t>
            </a:r>
            <a:endParaRPr/>
          </a:p>
        </p:txBody>
      </p:sp>
      <p:sp>
        <p:nvSpPr>
          <p:cNvPr id="1467" name="Google Shape;1467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fifth</a:t>
            </a:r>
            <a:r>
              <a:rPr lang="de"/>
              <a:t> try : try calculating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</a:pPr>
            <a:r>
              <a:rPr lang="de"/>
              <a:t>what we know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</a:pPr>
            <a:r>
              <a:rPr lang="de"/>
              <a:t>mac-address : 12 hex chars - </a:t>
            </a:r>
            <a:r>
              <a:rPr lang="de">
                <a:solidFill>
                  <a:schemeClr val="dk1"/>
                </a:solidFill>
              </a:rPr>
              <a:t>6 blocks</a:t>
            </a:r>
            <a:r>
              <a:rPr lang="de"/>
              <a:t> of 8 bit = 48 bit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key : 16 hex chars, always starting with 01 → </a:t>
            </a:r>
            <a:r>
              <a:rPr lang="de">
                <a:solidFill>
                  <a:schemeClr val="dk1"/>
                </a:solidFill>
              </a:rPr>
              <a:t>1 + 7 blocks</a:t>
            </a:r>
            <a:r>
              <a:rPr lang="de"/>
              <a:t> of 8 bit = 8 + 56 bit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maybe there is a calculaton involved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Proxima Nova"/>
              <a:buChar char="■"/>
            </a:pPr>
            <a:r>
              <a:rPr lang="de">
                <a:solidFill>
                  <a:srgbClr val="CC0000"/>
                </a:solidFill>
              </a:rPr>
              <a:t>a</a:t>
            </a:r>
            <a:r>
              <a:rPr lang="de">
                <a:solidFill>
                  <a:srgbClr val="CC0000"/>
                </a:solidFill>
              </a:rPr>
              <a:t>ddition, subtraction, multiplication (mod 256)</a:t>
            </a:r>
            <a:endParaRPr>
              <a:solidFill>
                <a:srgbClr val="CC0000"/>
              </a:solidFill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■"/>
            </a:pPr>
            <a:r>
              <a:rPr lang="de">
                <a:solidFill>
                  <a:srgbClr val="CC0000"/>
                </a:solidFill>
              </a:rPr>
              <a:t>for Byte 1 / 7 being a kind of checksum</a:t>
            </a:r>
            <a:endParaRPr>
              <a:solidFill>
                <a:srgbClr val="CC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Hardware Attack</a:t>
            </a:r>
            <a:endParaRPr/>
          </a:p>
        </p:txBody>
      </p:sp>
      <p:sp>
        <p:nvSpPr>
          <p:cNvPr id="1473" name="Google Shape;1473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legally</a:t>
            </a:r>
            <a:r>
              <a:rPr lang="de"/>
              <a:t> no real chance to get API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other option → check the firmware</a:t>
            </a:r>
            <a:endParaRPr>
              <a:solidFill>
                <a:srgbClr val="CC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4" name="Google Shape;14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9726"/>
            <a:ext cx="9144000" cy="206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Hardware Attack</a:t>
            </a:r>
            <a:endParaRPr/>
          </a:p>
        </p:txBody>
      </p:sp>
      <p:sp>
        <p:nvSpPr>
          <p:cNvPr id="1480" name="Google Shape;1480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/>
              <a:t>chip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Nordic Semiconductor NRF N52810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ARM Cortex M4 32 Bit CPU, 64 MHz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192 KB Flash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24 KB RAM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SWD debugging port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tried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de">
                <a:solidFill>
                  <a:srgbClr val="CC0000"/>
                </a:solidFill>
              </a:rPr>
              <a:t>different serial - USB converter</a:t>
            </a:r>
            <a:endParaRPr>
              <a:solidFill>
                <a:srgbClr val="CC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de">
                <a:solidFill>
                  <a:srgbClr val="666666"/>
                </a:solidFill>
              </a:rPr>
              <a:t>need a special adapter for SWD</a:t>
            </a:r>
            <a:endParaRPr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00" y="1073175"/>
            <a:ext cx="4168500" cy="299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Thank you for your attention!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7" name="Google Shape;1487;p15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and I’m open for questions!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31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4663975" y="2388100"/>
            <a:ext cx="2598900" cy="18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2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4663975" y="2388100"/>
            <a:ext cx="2598900" cy="18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8600" y="2388100"/>
            <a:ext cx="2795276" cy="7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33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4663975" y="2388100"/>
            <a:ext cx="2598900" cy="185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8600" y="2388100"/>
            <a:ext cx="2795276" cy="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5460828" y="3132725"/>
            <a:ext cx="31578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→  root android phone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→  install xposed, activate module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for nfcGate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4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4663975" y="2741025"/>
            <a:ext cx="2598900" cy="15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5502925" y="2741025"/>
            <a:ext cx="2892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clone data and replay in front of lock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save data and replay later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350" y="1984779"/>
            <a:ext cx="657475" cy="6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7620700" y="2058838"/>
            <a:ext cx="1060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NFCGate</a:t>
            </a: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b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TU Darmstadt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35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4663975" y="3294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5306600" y="2326050"/>
            <a:ext cx="1704600" cy="40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350" y="1984779"/>
            <a:ext cx="657475" cy="6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7620700" y="2058838"/>
            <a:ext cx="1060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NFCGate</a:t>
            </a: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b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TU Darmstadt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6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Attacks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663975" y="3294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4608875" y="771400"/>
            <a:ext cx="2598900" cy="95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5306600" y="2326050"/>
            <a:ext cx="1704600" cy="40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350" y="1984779"/>
            <a:ext cx="657475" cy="6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7620700" y="2058838"/>
            <a:ext cx="1060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NFCGate</a:t>
            </a: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b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TU Darmstadt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5498125" y="3090450"/>
            <a:ext cx="35532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 rooted phones with nfcGate App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running </a:t>
            </a:r>
            <a:r>
              <a:rPr lang="de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server</a:t>
            </a: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(python)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connect phones to the Internet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one emulates the tag, one emulates the phone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311700" y="824575"/>
            <a:ext cx="8520600" cy="19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de">
                <a:latin typeface="Raleway"/>
                <a:ea typeface="Raleway"/>
                <a:cs typeface="Raleway"/>
                <a:sym typeface="Raleway"/>
              </a:rPr>
            </a:br>
            <a:r>
              <a:rPr lang="d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NFC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1700" y="2784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Technology, Locks and Attacks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75" y="744575"/>
            <a:ext cx="1256700" cy="10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37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Smart Travel Padlock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232500"/>
            <a:ext cx="3997700" cy="454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4740400" y="1001125"/>
            <a:ext cx="2598900" cy="215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3374275" y="419600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eGeeTouch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5041450" y="4013950"/>
            <a:ext cx="38427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 very safe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possibly a feature but not a good one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Problems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/>
          <p:nvPr/>
        </p:nvSpPr>
        <p:spPr>
          <a:xfrm>
            <a:off x="4718575" y="2413400"/>
            <a:ext cx="2598900" cy="192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4838225" y="1720225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Problems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/>
          <p:nvPr/>
        </p:nvSpPr>
        <p:spPr>
          <a:xfrm>
            <a:off x="4718575" y="2413400"/>
            <a:ext cx="2598900" cy="192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4838225" y="1720225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5089200" y="1503250"/>
            <a:ext cx="33060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hold Master Key Card on lock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lock opens/closes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additional key (always just one at a time!):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hold nfc tag on lock while it’s open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every nfc device/tag is supposed to work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Problems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/>
          <p:nvPr/>
        </p:nvSpPr>
        <p:spPr>
          <a:xfrm>
            <a:off x="4718575" y="2413400"/>
            <a:ext cx="2598900" cy="192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4838225" y="1004200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0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	Bugs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1"/>
          <p:cNvSpPr/>
          <p:nvPr/>
        </p:nvSpPr>
        <p:spPr>
          <a:xfrm>
            <a:off x="4718575" y="3054250"/>
            <a:ext cx="2598900" cy="128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4838225" y="1004200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5483150" y="2693375"/>
            <a:ext cx="30072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Multiple additional keys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 all devices are accepted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8" name="Google Shape;3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/>
          <p:nvPr/>
        </p:nvSpPr>
        <p:spPr>
          <a:xfrm>
            <a:off x="4718575" y="3560050"/>
            <a:ext cx="2598900" cy="7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4838225" y="1004200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2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5078000" y="2326050"/>
            <a:ext cx="1704600" cy="3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5528075" y="3044850"/>
            <a:ext cx="32118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Encrypted tag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Nexus 5 is not accepted as additional key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tried: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Idea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/>
          <p:nvPr/>
        </p:nvSpPr>
        <p:spPr>
          <a:xfrm>
            <a:off x="4718575" y="3560050"/>
            <a:ext cx="2598900" cy="7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4838225" y="1004200"/>
            <a:ext cx="25989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5078000" y="2326050"/>
            <a:ext cx="1704600" cy="77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5539925" y="3430875"/>
            <a:ext cx="29865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copy additional key of type-2 (not encrypted) to empty tag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/>
        </p:nvSpPr>
        <p:spPr>
          <a:xfrm>
            <a:off x="4500175" y="1059275"/>
            <a:ext cx="39900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 tried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Idea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" y="360375"/>
            <a:ext cx="4267375" cy="42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/>
          <p:nvPr/>
        </p:nvSpPr>
        <p:spPr>
          <a:xfrm>
            <a:off x="4838225" y="1004200"/>
            <a:ext cx="2598900" cy="257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 txBox="1"/>
          <p:nvPr>
            <p:ph idx="4294967295" type="title"/>
          </p:nvPr>
        </p:nvSpPr>
        <p:spPr>
          <a:xfrm>
            <a:off x="5853325" y="161100"/>
            <a:ext cx="25419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IKEA Rothult Lock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3450475" y="4272200"/>
            <a:ext cx="1112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IKEA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44"/>
          <p:cNvSpPr txBox="1"/>
          <p:nvPr/>
        </p:nvSpPr>
        <p:spPr>
          <a:xfrm>
            <a:off x="5113275" y="4265550"/>
            <a:ext cx="3721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Good enough (20€)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-"/>
            </a:pPr>
            <a:r>
              <a:rPr lang="d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Has its faults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idx="1" type="body"/>
          </p:nvPr>
        </p:nvSpPr>
        <p:spPr>
          <a:xfrm>
            <a:off x="357188" y="1848445"/>
            <a:ext cx="5063133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de" sz="1500">
                <a:latin typeface="Palatino"/>
                <a:ea typeface="Palatino"/>
                <a:cs typeface="Palatino"/>
                <a:sym typeface="Palatino"/>
              </a:rPr>
              <a:t>Valerie Lemuth</a:t>
            </a:r>
            <a:endParaRPr sz="9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96" name="Google Shape;396;p45"/>
          <p:cNvSpPr txBox="1"/>
          <p:nvPr>
            <p:ph type="title"/>
          </p:nvPr>
        </p:nvSpPr>
        <p:spPr>
          <a:xfrm>
            <a:off x="357188" y="2183309"/>
            <a:ext cx="5063133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Fingerprint Locks</a:t>
            </a:r>
            <a:endParaRPr sz="900"/>
          </a:p>
        </p:txBody>
      </p:sp>
      <p:sp>
        <p:nvSpPr>
          <p:cNvPr id="397" name="Google Shape;397;p45"/>
          <p:cNvSpPr txBox="1"/>
          <p:nvPr/>
        </p:nvSpPr>
        <p:spPr>
          <a:xfrm>
            <a:off x="5822156" y="2183309"/>
            <a:ext cx="2982516" cy="1272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Intermediate presentation</a:t>
            </a:r>
            <a:endParaRPr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Topics</a:t>
            </a:r>
            <a:endParaRPr sz="900"/>
          </a:p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357188" y="1386334"/>
            <a:ext cx="8429625" cy="3214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04800" lvl="0" marL="30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de" sz="2300" u="none" cap="none" strike="noStrike">
                <a:latin typeface="Palatino"/>
                <a:ea typeface="Palatino"/>
                <a:cs typeface="Palatino"/>
                <a:sym typeface="Palatino"/>
              </a:rPr>
              <a:t>Overview - Fingerprint Recognition Systems</a:t>
            </a:r>
            <a:endParaRPr sz="900"/>
          </a:p>
          <a:p>
            <a:pPr indent="-304800" lvl="0" marL="30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b="0" i="0" lang="de" sz="2300" u="none" cap="none" strike="noStrike">
                <a:latin typeface="Palatino"/>
                <a:ea typeface="Palatino"/>
                <a:cs typeface="Palatino"/>
                <a:sym typeface="Palatino"/>
              </a:rPr>
              <a:t>Functionality Of Capacitive Scanners</a:t>
            </a:r>
            <a:endParaRPr sz="900"/>
          </a:p>
          <a:p>
            <a:pPr indent="-304800" lvl="0" marL="3048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b="0" i="0" lang="de" sz="2300" u="none" cap="none" strike="noStrike">
                <a:latin typeface="Palatino"/>
                <a:ea typeface="Palatino"/>
                <a:cs typeface="Palatino"/>
                <a:sym typeface="Palatino"/>
              </a:rPr>
              <a:t>The Attacks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851096"/>
            <a:ext cx="85206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wireless communication between two devices in close proximity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-&gt; Tag (passive) &amp; Reader (active)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transmit data via </a:t>
            </a:r>
            <a:r>
              <a:rPr lang="de">
                <a:latin typeface="Raleway"/>
                <a:ea typeface="Raleway"/>
                <a:cs typeface="Raleway"/>
                <a:sym typeface="Raleway"/>
              </a:rPr>
              <a:t>radio waves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425" y="1424850"/>
            <a:ext cx="3088100" cy="3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5508075" y="4411850"/>
            <a:ext cx="2926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NFC Tag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Quelle: </a:t>
            </a:r>
            <a:r>
              <a:rPr lang="de" sz="1000" u="sng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NFC-Tag-Shop</a:t>
            </a:r>
            <a:endParaRPr sz="10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425900" y="1408725"/>
            <a:ext cx="8201100" cy="362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sp>
        <p:nvSpPr>
          <p:cNvPr id="409" name="Google Shape;409;p47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sp>
        <p:nvSpPr>
          <p:cNvPr id="410" name="Google Shape;410;p47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8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416" name="Google Shape;416;p48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17" name="Google Shape;417;p48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sp>
        <p:nvSpPr>
          <p:cNvPr id="418" name="Google Shape;418;p48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sp>
        <p:nvSpPr>
          <p:cNvPr id="419" name="Google Shape;419;p48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  <p:sp>
        <p:nvSpPr>
          <p:cNvPr id="420" name="Google Shape;420;p48"/>
          <p:cNvSpPr txBox="1"/>
          <p:nvPr/>
        </p:nvSpPr>
        <p:spPr>
          <a:xfrm>
            <a:off x="402874" y="2848396"/>
            <a:ext cx="1606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9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426" name="Google Shape;426;p49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27" name="Google Shape;427;p49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428" name="Google Shape;428;p49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429" name="Google Shape;429;p49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30" name="Google Shape;430;p49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431" name="Google Shape;431;p49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cxnSp>
        <p:nvCxnSpPr>
          <p:cNvPr id="432" name="Google Shape;432;p49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33" name="Google Shape;433;p49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434" name="Google Shape;434;p49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  <p:sp>
        <p:nvSpPr>
          <p:cNvPr id="435" name="Google Shape;435;p49"/>
          <p:cNvSpPr txBox="1"/>
          <p:nvPr/>
        </p:nvSpPr>
        <p:spPr>
          <a:xfrm>
            <a:off x="402874" y="2848396"/>
            <a:ext cx="1606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50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441" name="Google Shape;441;p50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42" name="Google Shape;442;p50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443" name="Google Shape;443;p50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444" name="Google Shape;444;p50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45" name="Google Shape;445;p50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446" name="Google Shape;446;p50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cxnSp>
        <p:nvCxnSpPr>
          <p:cNvPr id="447" name="Google Shape;447;p50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48" name="Google Shape;448;p50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449" name="Google Shape;449;p50"/>
          <p:cNvSpPr txBox="1"/>
          <p:nvPr/>
        </p:nvSpPr>
        <p:spPr>
          <a:xfrm>
            <a:off x="2295633" y="2693269"/>
            <a:ext cx="848043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- optical</a:t>
            </a:r>
            <a:endParaRPr sz="900"/>
          </a:p>
        </p:txBody>
      </p:sp>
      <p:sp>
        <p:nvSpPr>
          <p:cNvPr id="450" name="Google Shape;450;p50"/>
          <p:cNvSpPr txBox="1"/>
          <p:nvPr/>
        </p:nvSpPr>
        <p:spPr>
          <a:xfrm>
            <a:off x="2294649" y="2989777"/>
            <a:ext cx="1157058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- capacitive</a:t>
            </a:r>
            <a:endParaRPr sz="900"/>
          </a:p>
        </p:txBody>
      </p:sp>
      <p:sp>
        <p:nvSpPr>
          <p:cNvPr id="451" name="Google Shape;451;p50"/>
          <p:cNvSpPr txBox="1"/>
          <p:nvPr/>
        </p:nvSpPr>
        <p:spPr>
          <a:xfrm>
            <a:off x="2298834" y="3284240"/>
            <a:ext cx="1148687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- ultrasonic</a:t>
            </a:r>
            <a:endParaRPr sz="900"/>
          </a:p>
        </p:txBody>
      </p:sp>
      <p:sp>
        <p:nvSpPr>
          <p:cNvPr id="452" name="Google Shape;452;p50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  <p:sp>
        <p:nvSpPr>
          <p:cNvPr id="453" name="Google Shape;453;p50"/>
          <p:cNvSpPr txBox="1"/>
          <p:nvPr/>
        </p:nvSpPr>
        <p:spPr>
          <a:xfrm>
            <a:off x="402874" y="2848396"/>
            <a:ext cx="1606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51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459" name="Google Shape;459;p51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60" name="Google Shape;460;p51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461" name="Google Shape;461;p51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462" name="Google Shape;462;p51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63" name="Google Shape;463;p51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464" name="Google Shape;464;p51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cxnSp>
        <p:nvCxnSpPr>
          <p:cNvPr id="465" name="Google Shape;465;p51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66" name="Google Shape;466;p51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467" name="Google Shape;467;p51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468" name="Google Shape;468;p51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69" name="Google Shape;469;p51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470" name="Google Shape;470;p51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471" name="Google Shape;471;p51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  <p:sp>
        <p:nvSpPr>
          <p:cNvPr id="473" name="Google Shape;473;p51"/>
          <p:cNvSpPr txBox="1"/>
          <p:nvPr/>
        </p:nvSpPr>
        <p:spPr>
          <a:xfrm>
            <a:off x="402874" y="2848396"/>
            <a:ext cx="1606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2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479" name="Google Shape;479;p52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80" name="Google Shape;480;p52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481" name="Google Shape;481;p52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482" name="Google Shape;482;p52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83" name="Google Shape;483;p52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484" name="Google Shape;484;p52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cxnSp>
        <p:nvCxnSpPr>
          <p:cNvPr id="485" name="Google Shape;485;p52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86" name="Google Shape;486;p52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487" name="Google Shape;487;p52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488" name="Google Shape;488;p52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89" name="Google Shape;489;p52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490" name="Google Shape;490;p52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491" name="Google Shape;491;p52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pic>
        <p:nvPicPr>
          <p:cNvPr descr="fingerprint-image-e1477084851787.jpg" id="492" name="Google Shape;4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4688" y="2883848"/>
            <a:ext cx="1410682" cy="204266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/>
          <p:nvPr/>
        </p:nvSpPr>
        <p:spPr>
          <a:xfrm>
            <a:off x="4406681" y="4113260"/>
            <a:ext cx="232200" cy="137700"/>
          </a:xfrm>
          <a:prstGeom prst="rect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t/>
            </a:r>
            <a:endParaRPr b="0" i="0" sz="21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94" name="Google Shape;494;p52"/>
          <p:cNvSpPr/>
          <p:nvPr/>
        </p:nvSpPr>
        <p:spPr>
          <a:xfrm>
            <a:off x="4611029" y="3481625"/>
            <a:ext cx="232200" cy="137700"/>
          </a:xfrm>
          <a:prstGeom prst="rect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t/>
            </a:r>
            <a:endParaRPr b="0" i="0" sz="21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5269998" y="3628965"/>
            <a:ext cx="232200" cy="137700"/>
          </a:xfrm>
          <a:prstGeom prst="rect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t/>
            </a:r>
            <a:endParaRPr b="0" i="0" sz="21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496" name="Google Shape;496;p52"/>
          <p:cNvCxnSpPr>
            <a:stCxn id="494" idx="3"/>
          </p:cNvCxnSpPr>
          <p:nvPr/>
        </p:nvCxnSpPr>
        <p:spPr>
          <a:xfrm flipH="1" rot="10800000">
            <a:off x="4843229" y="3225575"/>
            <a:ext cx="1970700" cy="324900"/>
          </a:xfrm>
          <a:prstGeom prst="straightConnector1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7" name="Google Shape;497;p52"/>
          <p:cNvCxnSpPr>
            <a:stCxn id="495" idx="3"/>
          </p:cNvCxnSpPr>
          <p:nvPr/>
        </p:nvCxnSpPr>
        <p:spPr>
          <a:xfrm flipH="1" rot="10800000">
            <a:off x="5502198" y="3653415"/>
            <a:ext cx="1286700" cy="44400"/>
          </a:xfrm>
          <a:prstGeom prst="straightConnector1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8" name="Google Shape;498;p52"/>
          <p:cNvCxnSpPr>
            <a:stCxn id="493" idx="3"/>
          </p:cNvCxnSpPr>
          <p:nvPr/>
        </p:nvCxnSpPr>
        <p:spPr>
          <a:xfrm flipH="1" rot="10800000">
            <a:off x="4638881" y="4126010"/>
            <a:ext cx="2158800" cy="56100"/>
          </a:xfrm>
          <a:prstGeom prst="straightConnector1">
            <a:avLst/>
          </a:prstGeom>
          <a:noFill/>
          <a:ln cap="flat" cmpd="sng" w="25400">
            <a:solidFill>
              <a:srgbClr val="FF5D5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9" name="Google Shape;499;p52"/>
          <p:cNvSpPr txBox="1"/>
          <p:nvPr/>
        </p:nvSpPr>
        <p:spPr>
          <a:xfrm>
            <a:off x="3531883" y="4962827"/>
            <a:ext cx="3366519" cy="1406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https://www.bayometric.com/minutiae-based-extraction-fingerprint-recognition/</a:t>
            </a:r>
            <a:endParaRPr sz="900"/>
          </a:p>
        </p:txBody>
      </p:sp>
      <p:sp>
        <p:nvSpPr>
          <p:cNvPr id="500" name="Google Shape;500;p52"/>
          <p:cNvSpPr txBox="1"/>
          <p:nvPr/>
        </p:nvSpPr>
        <p:spPr>
          <a:xfrm>
            <a:off x="6805256" y="3079833"/>
            <a:ext cx="1250454" cy="24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Palatino"/>
              <a:buNone/>
            </a:pPr>
            <a:r>
              <a:rPr b="0" i="0" lang="de" sz="1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Ridge ending</a:t>
            </a:r>
            <a:endParaRPr sz="900"/>
          </a:p>
        </p:txBody>
      </p:sp>
      <p:sp>
        <p:nvSpPr>
          <p:cNvPr id="501" name="Google Shape;501;p52"/>
          <p:cNvSpPr txBox="1"/>
          <p:nvPr/>
        </p:nvSpPr>
        <p:spPr>
          <a:xfrm>
            <a:off x="6812726" y="3528263"/>
            <a:ext cx="932560" cy="24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Palatino"/>
              <a:buNone/>
            </a:pPr>
            <a:r>
              <a:rPr b="0" i="0" lang="de" sz="1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Ridge dot</a:t>
            </a:r>
            <a:endParaRPr sz="900"/>
          </a:p>
        </p:txBody>
      </p:sp>
      <p:sp>
        <p:nvSpPr>
          <p:cNvPr id="502" name="Google Shape;502;p52"/>
          <p:cNvSpPr txBox="1"/>
          <p:nvPr/>
        </p:nvSpPr>
        <p:spPr>
          <a:xfrm>
            <a:off x="6810091" y="3996785"/>
            <a:ext cx="1593383" cy="24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400"/>
              <a:buFont typeface="Palatino"/>
              <a:buNone/>
            </a:pPr>
            <a:r>
              <a:rPr b="0" i="0" lang="de" sz="1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Ridge bifurcation</a:t>
            </a:r>
            <a:endParaRPr sz="900"/>
          </a:p>
        </p:txBody>
      </p:sp>
      <p:sp>
        <p:nvSpPr>
          <p:cNvPr id="503" name="Google Shape;503;p52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  <p:sp>
        <p:nvSpPr>
          <p:cNvPr id="504" name="Google Shape;504;p52"/>
          <p:cNvSpPr txBox="1"/>
          <p:nvPr/>
        </p:nvSpPr>
        <p:spPr>
          <a:xfrm>
            <a:off x="402874" y="2848396"/>
            <a:ext cx="1606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3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510" name="Google Shape;510;p53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11" name="Google Shape;511;p53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512" name="Google Shape;512;p53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513" name="Google Shape;513;p53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14" name="Google Shape;514;p53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515" name="Google Shape;515;p53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grpSp>
        <p:nvGrpSpPr>
          <p:cNvPr id="516" name="Google Shape;516;p53"/>
          <p:cNvGrpSpPr/>
          <p:nvPr/>
        </p:nvGrpSpPr>
        <p:grpSpPr>
          <a:xfrm>
            <a:off x="6920619" y="1896523"/>
            <a:ext cx="1438461" cy="629545"/>
            <a:chOff x="-1" y="-1"/>
            <a:chExt cx="2045810" cy="1193803"/>
          </a:xfrm>
        </p:grpSpPr>
        <p:sp>
          <p:nvSpPr>
            <p:cNvPr id="517" name="Google Shape;517;p53"/>
            <p:cNvSpPr/>
            <p:nvPr/>
          </p:nvSpPr>
          <p:spPr>
            <a:xfrm>
              <a:off x="-1" y="-1"/>
              <a:ext cx="204581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18" name="Google Shape;518;p53"/>
            <p:cNvSpPr txBox="1"/>
            <p:nvPr/>
          </p:nvSpPr>
          <p:spPr>
            <a:xfrm>
              <a:off x="-1" y="279400"/>
              <a:ext cx="204581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Database</a:t>
              </a:r>
              <a:endParaRPr sz="900"/>
            </a:p>
          </p:txBody>
        </p:sp>
      </p:grpSp>
      <p:sp>
        <p:nvSpPr>
          <p:cNvPr id="519" name="Google Shape;519;p53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cxnSp>
        <p:nvCxnSpPr>
          <p:cNvPr id="520" name="Google Shape;520;p53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21" name="Google Shape;521;p53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22" name="Google Shape;522;p53"/>
          <p:cNvCxnSpPr/>
          <p:nvPr/>
        </p:nvCxnSpPr>
        <p:spPr>
          <a:xfrm>
            <a:off x="6279104" y="2211295"/>
            <a:ext cx="646779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523" name="Google Shape;523;p53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524" name="Google Shape;524;p53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25" name="Google Shape;525;p53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526" name="Google Shape;526;p53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527" name="Google Shape;527;p53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528" name="Google Shape;528;p53"/>
          <p:cNvSpPr txBox="1"/>
          <p:nvPr/>
        </p:nvSpPr>
        <p:spPr>
          <a:xfrm>
            <a:off x="6268173" y="1611748"/>
            <a:ext cx="66863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Stored</a:t>
            </a:r>
            <a:endParaRPr sz="900"/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54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535" name="Google Shape;535;p54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36" name="Google Shape;536;p54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537" name="Google Shape;537;p54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538" name="Google Shape;538;p54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39" name="Google Shape;539;p54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540" name="Google Shape;540;p54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grpSp>
        <p:nvGrpSpPr>
          <p:cNvPr id="541" name="Google Shape;541;p54"/>
          <p:cNvGrpSpPr/>
          <p:nvPr/>
        </p:nvGrpSpPr>
        <p:grpSpPr>
          <a:xfrm>
            <a:off x="6920619" y="1896523"/>
            <a:ext cx="1438461" cy="629545"/>
            <a:chOff x="-1" y="-1"/>
            <a:chExt cx="2045810" cy="1193803"/>
          </a:xfrm>
        </p:grpSpPr>
        <p:sp>
          <p:nvSpPr>
            <p:cNvPr id="542" name="Google Shape;542;p54"/>
            <p:cNvSpPr/>
            <p:nvPr/>
          </p:nvSpPr>
          <p:spPr>
            <a:xfrm>
              <a:off x="-1" y="-1"/>
              <a:ext cx="204581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43" name="Google Shape;543;p54"/>
            <p:cNvSpPr txBox="1"/>
            <p:nvPr/>
          </p:nvSpPr>
          <p:spPr>
            <a:xfrm>
              <a:off x="-1" y="279400"/>
              <a:ext cx="204581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Database</a:t>
              </a:r>
              <a:endParaRPr sz="900"/>
            </a:p>
          </p:txBody>
        </p:sp>
      </p:grpSp>
      <p:sp>
        <p:nvSpPr>
          <p:cNvPr id="544" name="Google Shape;544;p54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grpSp>
        <p:nvGrpSpPr>
          <p:cNvPr id="545" name="Google Shape;545;p54"/>
          <p:cNvGrpSpPr/>
          <p:nvPr/>
        </p:nvGrpSpPr>
        <p:grpSpPr>
          <a:xfrm>
            <a:off x="385553" y="3519074"/>
            <a:ext cx="1237255" cy="669729"/>
            <a:chOff x="0" y="-1"/>
            <a:chExt cx="1759650" cy="1270003"/>
          </a:xfrm>
        </p:grpSpPr>
        <p:sp>
          <p:nvSpPr>
            <p:cNvPr id="546" name="Google Shape;546;p54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47" name="Google Shape;547;p54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548" name="Google Shape;548;p54"/>
          <p:cNvGrpSpPr/>
          <p:nvPr/>
        </p:nvGrpSpPr>
        <p:grpSpPr>
          <a:xfrm>
            <a:off x="2272411" y="3519074"/>
            <a:ext cx="1237255" cy="669729"/>
            <a:chOff x="0" y="-1"/>
            <a:chExt cx="1759650" cy="1270003"/>
          </a:xfrm>
        </p:grpSpPr>
        <p:sp>
          <p:nvSpPr>
            <p:cNvPr id="549" name="Google Shape;549;p54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50" name="Google Shape;550;p54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cxnSp>
        <p:nvCxnSpPr>
          <p:cNvPr id="551" name="Google Shape;551;p54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2" name="Google Shape;552;p54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3" name="Google Shape;553;p54"/>
          <p:cNvCxnSpPr/>
          <p:nvPr/>
        </p:nvCxnSpPr>
        <p:spPr>
          <a:xfrm>
            <a:off x="6279104" y="2211295"/>
            <a:ext cx="646779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4" name="Google Shape;554;p54"/>
          <p:cNvCxnSpPr/>
          <p:nvPr/>
        </p:nvCxnSpPr>
        <p:spPr>
          <a:xfrm>
            <a:off x="1619376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55" name="Google Shape;555;p54"/>
          <p:cNvCxnSpPr/>
          <p:nvPr/>
        </p:nvCxnSpPr>
        <p:spPr>
          <a:xfrm>
            <a:off x="3512305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556" name="Google Shape;556;p54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557" name="Google Shape;557;p54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58" name="Google Shape;558;p54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grpSp>
        <p:nvGrpSpPr>
          <p:cNvPr id="559" name="Google Shape;559;p54"/>
          <p:cNvGrpSpPr/>
          <p:nvPr/>
        </p:nvGrpSpPr>
        <p:grpSpPr>
          <a:xfrm>
            <a:off x="4159267" y="3418216"/>
            <a:ext cx="2111750" cy="871445"/>
            <a:chOff x="0" y="0"/>
            <a:chExt cx="3003376" cy="1652516"/>
          </a:xfrm>
        </p:grpSpPr>
        <p:sp>
          <p:nvSpPr>
            <p:cNvPr id="560" name="Google Shape;560;p54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61" name="Google Shape;561;p54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562" name="Google Shape;562;p54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563" name="Google Shape;563;p54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564" name="Google Shape;564;p54"/>
          <p:cNvSpPr txBox="1"/>
          <p:nvPr/>
        </p:nvSpPr>
        <p:spPr>
          <a:xfrm>
            <a:off x="6268173" y="1611748"/>
            <a:ext cx="66863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Stored</a:t>
            </a:r>
            <a:endParaRPr sz="900"/>
          </a:p>
        </p:txBody>
      </p:sp>
      <p:sp>
        <p:nvSpPr>
          <p:cNvPr id="565" name="Google Shape;565;p54"/>
          <p:cNvSpPr txBox="1"/>
          <p:nvPr/>
        </p:nvSpPr>
        <p:spPr>
          <a:xfrm>
            <a:off x="1391766" y="3223404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566" name="Google Shape;566;p54"/>
          <p:cNvSpPr txBox="1"/>
          <p:nvPr/>
        </p:nvSpPr>
        <p:spPr>
          <a:xfrm>
            <a:off x="2980701" y="3223404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567" name="Google Shape;567;p54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55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573" name="Google Shape;573;p55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74" name="Google Shape;574;p55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575" name="Google Shape;575;p55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576" name="Google Shape;576;p55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77" name="Google Shape;577;p55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578" name="Google Shape;578;p55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grpSp>
        <p:nvGrpSpPr>
          <p:cNvPr id="579" name="Google Shape;579;p55"/>
          <p:cNvGrpSpPr/>
          <p:nvPr/>
        </p:nvGrpSpPr>
        <p:grpSpPr>
          <a:xfrm>
            <a:off x="6920619" y="1896523"/>
            <a:ext cx="1438461" cy="629545"/>
            <a:chOff x="-1" y="-1"/>
            <a:chExt cx="2045810" cy="1193803"/>
          </a:xfrm>
        </p:grpSpPr>
        <p:sp>
          <p:nvSpPr>
            <p:cNvPr id="580" name="Google Shape;580;p55"/>
            <p:cNvSpPr/>
            <p:nvPr/>
          </p:nvSpPr>
          <p:spPr>
            <a:xfrm>
              <a:off x="-1" y="-1"/>
              <a:ext cx="204581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81" name="Google Shape;581;p55"/>
            <p:cNvSpPr txBox="1"/>
            <p:nvPr/>
          </p:nvSpPr>
          <p:spPr>
            <a:xfrm>
              <a:off x="-1" y="279400"/>
              <a:ext cx="204581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Database</a:t>
              </a:r>
              <a:endParaRPr sz="900"/>
            </a:p>
          </p:txBody>
        </p:sp>
      </p:grpSp>
      <p:sp>
        <p:nvSpPr>
          <p:cNvPr id="582" name="Google Shape;582;p55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grpSp>
        <p:nvGrpSpPr>
          <p:cNvPr id="583" name="Google Shape;583;p55"/>
          <p:cNvGrpSpPr/>
          <p:nvPr/>
        </p:nvGrpSpPr>
        <p:grpSpPr>
          <a:xfrm>
            <a:off x="385553" y="3519074"/>
            <a:ext cx="1237255" cy="669729"/>
            <a:chOff x="0" y="-1"/>
            <a:chExt cx="1759650" cy="1270003"/>
          </a:xfrm>
        </p:grpSpPr>
        <p:sp>
          <p:nvSpPr>
            <p:cNvPr id="584" name="Google Shape;584;p55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85" name="Google Shape;585;p55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586" name="Google Shape;586;p55"/>
          <p:cNvGrpSpPr/>
          <p:nvPr/>
        </p:nvGrpSpPr>
        <p:grpSpPr>
          <a:xfrm>
            <a:off x="2272411" y="3519074"/>
            <a:ext cx="1237255" cy="669729"/>
            <a:chOff x="0" y="-1"/>
            <a:chExt cx="1759650" cy="1270003"/>
          </a:xfrm>
        </p:grpSpPr>
        <p:sp>
          <p:nvSpPr>
            <p:cNvPr id="587" name="Google Shape;587;p55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88" name="Google Shape;588;p55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grpSp>
        <p:nvGrpSpPr>
          <p:cNvPr id="589" name="Google Shape;589;p55"/>
          <p:cNvGrpSpPr/>
          <p:nvPr/>
        </p:nvGrpSpPr>
        <p:grpSpPr>
          <a:xfrm>
            <a:off x="6920620" y="3492254"/>
            <a:ext cx="1698875" cy="669729"/>
            <a:chOff x="0" y="-1"/>
            <a:chExt cx="2416176" cy="1270003"/>
          </a:xfrm>
        </p:grpSpPr>
        <p:sp>
          <p:nvSpPr>
            <p:cNvPr id="590" name="Google Shape;590;p55"/>
            <p:cNvSpPr/>
            <p:nvPr/>
          </p:nvSpPr>
          <p:spPr>
            <a:xfrm>
              <a:off x="0" y="-1"/>
              <a:ext cx="2416176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591" name="Google Shape;591;p55"/>
            <p:cNvSpPr txBox="1"/>
            <p:nvPr/>
          </p:nvSpPr>
          <p:spPr>
            <a:xfrm>
              <a:off x="0" y="317500"/>
              <a:ext cx="2416176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Comparison</a:t>
              </a:r>
              <a:endParaRPr sz="900"/>
            </a:p>
          </p:txBody>
        </p:sp>
      </p:grpSp>
      <p:cxnSp>
        <p:nvCxnSpPr>
          <p:cNvPr id="592" name="Google Shape;592;p55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3" name="Google Shape;593;p55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55"/>
          <p:cNvCxnSpPr/>
          <p:nvPr/>
        </p:nvCxnSpPr>
        <p:spPr>
          <a:xfrm>
            <a:off x="6279104" y="2211295"/>
            <a:ext cx="646779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5" name="Google Shape;595;p55"/>
          <p:cNvCxnSpPr/>
          <p:nvPr/>
        </p:nvCxnSpPr>
        <p:spPr>
          <a:xfrm>
            <a:off x="1619376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6" name="Google Shape;596;p55"/>
          <p:cNvCxnSpPr/>
          <p:nvPr/>
        </p:nvCxnSpPr>
        <p:spPr>
          <a:xfrm>
            <a:off x="3512305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7" name="Google Shape;597;p55"/>
          <p:cNvCxnSpPr/>
          <p:nvPr/>
        </p:nvCxnSpPr>
        <p:spPr>
          <a:xfrm>
            <a:off x="6280672" y="382711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598" name="Google Shape;598;p55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599" name="Google Shape;599;p55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00" name="Google Shape;600;p55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grpSp>
        <p:nvGrpSpPr>
          <p:cNvPr id="601" name="Google Shape;601;p55"/>
          <p:cNvGrpSpPr/>
          <p:nvPr/>
        </p:nvGrpSpPr>
        <p:grpSpPr>
          <a:xfrm>
            <a:off x="4159267" y="3418216"/>
            <a:ext cx="2111750" cy="871445"/>
            <a:chOff x="0" y="0"/>
            <a:chExt cx="3003376" cy="1652516"/>
          </a:xfrm>
        </p:grpSpPr>
        <p:sp>
          <p:nvSpPr>
            <p:cNvPr id="602" name="Google Shape;602;p55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03" name="Google Shape;603;p55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604" name="Google Shape;604;p55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605" name="Google Shape;605;p55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606" name="Google Shape;606;p55"/>
          <p:cNvSpPr txBox="1"/>
          <p:nvPr/>
        </p:nvSpPr>
        <p:spPr>
          <a:xfrm>
            <a:off x="6268173" y="1611748"/>
            <a:ext cx="66863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Stored</a:t>
            </a:r>
            <a:endParaRPr sz="900"/>
          </a:p>
        </p:txBody>
      </p:sp>
      <p:sp>
        <p:nvSpPr>
          <p:cNvPr id="607" name="Google Shape;607;p55"/>
          <p:cNvSpPr txBox="1"/>
          <p:nvPr/>
        </p:nvSpPr>
        <p:spPr>
          <a:xfrm>
            <a:off x="1391766" y="3223404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608" name="Google Shape;608;p55"/>
          <p:cNvSpPr txBox="1"/>
          <p:nvPr/>
        </p:nvSpPr>
        <p:spPr>
          <a:xfrm>
            <a:off x="2980701" y="3223404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609" name="Google Shape;609;p55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56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615" name="Google Shape;615;p56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16" name="Google Shape;616;p56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617" name="Google Shape;617;p56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618" name="Google Shape;618;p56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19" name="Google Shape;619;p56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620" name="Google Shape;620;p56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grpSp>
        <p:nvGrpSpPr>
          <p:cNvPr id="621" name="Google Shape;621;p56"/>
          <p:cNvGrpSpPr/>
          <p:nvPr/>
        </p:nvGrpSpPr>
        <p:grpSpPr>
          <a:xfrm>
            <a:off x="6920619" y="1896523"/>
            <a:ext cx="1438461" cy="629545"/>
            <a:chOff x="-1" y="-1"/>
            <a:chExt cx="2045810" cy="1193803"/>
          </a:xfrm>
        </p:grpSpPr>
        <p:sp>
          <p:nvSpPr>
            <p:cNvPr id="622" name="Google Shape;622;p56"/>
            <p:cNvSpPr/>
            <p:nvPr/>
          </p:nvSpPr>
          <p:spPr>
            <a:xfrm>
              <a:off x="-1" y="-1"/>
              <a:ext cx="204581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23" name="Google Shape;623;p56"/>
            <p:cNvSpPr txBox="1"/>
            <p:nvPr/>
          </p:nvSpPr>
          <p:spPr>
            <a:xfrm>
              <a:off x="-1" y="279400"/>
              <a:ext cx="204581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Database</a:t>
              </a:r>
              <a:endParaRPr sz="900"/>
            </a:p>
          </p:txBody>
        </p:sp>
      </p:grpSp>
      <p:sp>
        <p:nvSpPr>
          <p:cNvPr id="624" name="Google Shape;624;p56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grpSp>
        <p:nvGrpSpPr>
          <p:cNvPr id="625" name="Google Shape;625;p56"/>
          <p:cNvGrpSpPr/>
          <p:nvPr/>
        </p:nvGrpSpPr>
        <p:grpSpPr>
          <a:xfrm>
            <a:off x="385553" y="3519074"/>
            <a:ext cx="1237255" cy="669729"/>
            <a:chOff x="0" y="-1"/>
            <a:chExt cx="1759650" cy="1270003"/>
          </a:xfrm>
        </p:grpSpPr>
        <p:sp>
          <p:nvSpPr>
            <p:cNvPr id="626" name="Google Shape;626;p56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27" name="Google Shape;627;p56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628" name="Google Shape;628;p56"/>
          <p:cNvGrpSpPr/>
          <p:nvPr/>
        </p:nvGrpSpPr>
        <p:grpSpPr>
          <a:xfrm>
            <a:off x="2272411" y="3519074"/>
            <a:ext cx="1237255" cy="669729"/>
            <a:chOff x="0" y="-1"/>
            <a:chExt cx="1759650" cy="1270003"/>
          </a:xfrm>
        </p:grpSpPr>
        <p:sp>
          <p:nvSpPr>
            <p:cNvPr id="629" name="Google Shape;629;p56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30" name="Google Shape;630;p56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grpSp>
        <p:nvGrpSpPr>
          <p:cNvPr id="631" name="Google Shape;631;p56"/>
          <p:cNvGrpSpPr/>
          <p:nvPr/>
        </p:nvGrpSpPr>
        <p:grpSpPr>
          <a:xfrm>
            <a:off x="6920620" y="3492254"/>
            <a:ext cx="1698875" cy="669729"/>
            <a:chOff x="0" y="-1"/>
            <a:chExt cx="2416176" cy="1270003"/>
          </a:xfrm>
        </p:grpSpPr>
        <p:sp>
          <p:nvSpPr>
            <p:cNvPr id="632" name="Google Shape;632;p56"/>
            <p:cNvSpPr/>
            <p:nvPr/>
          </p:nvSpPr>
          <p:spPr>
            <a:xfrm>
              <a:off x="0" y="-1"/>
              <a:ext cx="2416176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33" name="Google Shape;633;p56"/>
            <p:cNvSpPr txBox="1"/>
            <p:nvPr/>
          </p:nvSpPr>
          <p:spPr>
            <a:xfrm>
              <a:off x="0" y="317500"/>
              <a:ext cx="2416176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Comparison</a:t>
              </a:r>
              <a:endParaRPr sz="900"/>
            </a:p>
          </p:txBody>
        </p:sp>
      </p:grpSp>
      <p:cxnSp>
        <p:nvCxnSpPr>
          <p:cNvPr id="634" name="Google Shape;634;p56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5" name="Google Shape;635;p56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6" name="Google Shape;636;p56"/>
          <p:cNvCxnSpPr/>
          <p:nvPr/>
        </p:nvCxnSpPr>
        <p:spPr>
          <a:xfrm>
            <a:off x="6279104" y="2211295"/>
            <a:ext cx="646779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7" name="Google Shape;637;p56"/>
          <p:cNvCxnSpPr/>
          <p:nvPr/>
        </p:nvCxnSpPr>
        <p:spPr>
          <a:xfrm>
            <a:off x="1619376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8" name="Google Shape;638;p56"/>
          <p:cNvCxnSpPr/>
          <p:nvPr/>
        </p:nvCxnSpPr>
        <p:spPr>
          <a:xfrm>
            <a:off x="3512305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39" name="Google Shape;639;p56"/>
          <p:cNvCxnSpPr/>
          <p:nvPr/>
        </p:nvCxnSpPr>
        <p:spPr>
          <a:xfrm>
            <a:off x="6280672" y="382711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40" name="Google Shape;640;p56"/>
          <p:cNvCxnSpPr/>
          <p:nvPr/>
        </p:nvCxnSpPr>
        <p:spPr>
          <a:xfrm flipH="1" rot="10800000">
            <a:off x="7770056" y="2519736"/>
            <a:ext cx="1" cy="97169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41" name="Google Shape;641;p56"/>
          <p:cNvCxnSpPr/>
          <p:nvPr/>
        </p:nvCxnSpPr>
        <p:spPr>
          <a:xfrm>
            <a:off x="7770056" y="2519736"/>
            <a:ext cx="1" cy="97169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642" name="Google Shape;642;p56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643" name="Google Shape;643;p56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44" name="Google Shape;644;p56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grpSp>
        <p:nvGrpSpPr>
          <p:cNvPr id="645" name="Google Shape;645;p56"/>
          <p:cNvGrpSpPr/>
          <p:nvPr/>
        </p:nvGrpSpPr>
        <p:grpSpPr>
          <a:xfrm>
            <a:off x="4159267" y="3418216"/>
            <a:ext cx="2111750" cy="871445"/>
            <a:chOff x="0" y="0"/>
            <a:chExt cx="3003376" cy="1652516"/>
          </a:xfrm>
        </p:grpSpPr>
        <p:sp>
          <p:nvSpPr>
            <p:cNvPr id="646" name="Google Shape;646;p56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47" name="Google Shape;647;p56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648" name="Google Shape;648;p56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649" name="Google Shape;649;p56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650" name="Google Shape;650;p56"/>
          <p:cNvSpPr txBox="1"/>
          <p:nvPr/>
        </p:nvSpPr>
        <p:spPr>
          <a:xfrm>
            <a:off x="6268173" y="1611748"/>
            <a:ext cx="66863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Stored</a:t>
            </a:r>
            <a:endParaRPr sz="900"/>
          </a:p>
        </p:txBody>
      </p:sp>
      <p:sp>
        <p:nvSpPr>
          <p:cNvPr id="651" name="Google Shape;651;p56"/>
          <p:cNvSpPr txBox="1"/>
          <p:nvPr/>
        </p:nvSpPr>
        <p:spPr>
          <a:xfrm>
            <a:off x="7835407" y="2878333"/>
            <a:ext cx="1054733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References</a:t>
            </a:r>
            <a:endParaRPr sz="900"/>
          </a:p>
        </p:txBody>
      </p:sp>
      <p:sp>
        <p:nvSpPr>
          <p:cNvPr id="652" name="Google Shape;652;p56"/>
          <p:cNvSpPr txBox="1"/>
          <p:nvPr/>
        </p:nvSpPr>
        <p:spPr>
          <a:xfrm>
            <a:off x="1391766" y="3223404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653" name="Google Shape;653;p56"/>
          <p:cNvSpPr txBox="1"/>
          <p:nvPr/>
        </p:nvSpPr>
        <p:spPr>
          <a:xfrm>
            <a:off x="2980701" y="3223404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654" name="Google Shape;654;p56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851096"/>
            <a:ext cx="85206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wireless communication between two devices in close proximity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-&gt; Tag (passive) &amp; Reader (active)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transmit data via radio waves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425" y="1424850"/>
            <a:ext cx="3088100" cy="3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5508075" y="4411850"/>
            <a:ext cx="2926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NFC Tag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Quelle: </a:t>
            </a:r>
            <a:r>
              <a:rPr lang="de" sz="1000" u="sng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NFC-Tag-Shop</a:t>
            </a:r>
            <a:endParaRPr sz="10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93150" y="1980675"/>
            <a:ext cx="4597500" cy="171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9" name="Google Shape;659;p57"/>
          <p:cNvGrpSpPr/>
          <p:nvPr/>
        </p:nvGrpSpPr>
        <p:grpSpPr>
          <a:xfrm>
            <a:off x="385553" y="1910010"/>
            <a:ext cx="1237255" cy="602571"/>
            <a:chOff x="0" y="0"/>
            <a:chExt cx="1759650" cy="1142652"/>
          </a:xfrm>
        </p:grpSpPr>
        <p:sp>
          <p:nvSpPr>
            <p:cNvPr id="660" name="Google Shape;660;p57"/>
            <p:cNvSpPr/>
            <p:nvPr/>
          </p:nvSpPr>
          <p:spPr>
            <a:xfrm>
              <a:off x="0" y="0"/>
              <a:ext cx="1759650" cy="1142652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61" name="Google Shape;661;p57"/>
            <p:cNvSpPr txBox="1"/>
            <p:nvPr/>
          </p:nvSpPr>
          <p:spPr>
            <a:xfrm>
              <a:off x="0" y="253825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662" name="Google Shape;662;p57"/>
          <p:cNvGrpSpPr/>
          <p:nvPr/>
        </p:nvGrpSpPr>
        <p:grpSpPr>
          <a:xfrm>
            <a:off x="2272411" y="1896523"/>
            <a:ext cx="1237255" cy="629545"/>
            <a:chOff x="0" y="-1"/>
            <a:chExt cx="1759650" cy="1193803"/>
          </a:xfrm>
        </p:grpSpPr>
        <p:sp>
          <p:nvSpPr>
            <p:cNvPr id="663" name="Google Shape;663;p57"/>
            <p:cNvSpPr/>
            <p:nvPr/>
          </p:nvSpPr>
          <p:spPr>
            <a:xfrm>
              <a:off x="0" y="-1"/>
              <a:ext cx="175965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64" name="Google Shape;664;p57"/>
            <p:cNvSpPr txBox="1"/>
            <p:nvPr/>
          </p:nvSpPr>
          <p:spPr>
            <a:xfrm>
              <a:off x="0" y="2794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sp>
        <p:nvSpPr>
          <p:cNvPr id="665" name="Google Shape;665;p57"/>
          <p:cNvSpPr txBox="1"/>
          <p:nvPr/>
        </p:nvSpPr>
        <p:spPr>
          <a:xfrm>
            <a:off x="360735" y="1239816"/>
            <a:ext cx="1690363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Registration:</a:t>
            </a:r>
            <a:endParaRPr sz="900"/>
          </a:p>
        </p:txBody>
      </p:sp>
      <p:grpSp>
        <p:nvGrpSpPr>
          <p:cNvPr id="666" name="Google Shape;666;p57"/>
          <p:cNvGrpSpPr/>
          <p:nvPr/>
        </p:nvGrpSpPr>
        <p:grpSpPr>
          <a:xfrm>
            <a:off x="6920619" y="1896523"/>
            <a:ext cx="1438461" cy="629545"/>
            <a:chOff x="-1" y="-1"/>
            <a:chExt cx="2045810" cy="1193803"/>
          </a:xfrm>
        </p:grpSpPr>
        <p:sp>
          <p:nvSpPr>
            <p:cNvPr id="667" name="Google Shape;667;p57"/>
            <p:cNvSpPr/>
            <p:nvPr/>
          </p:nvSpPr>
          <p:spPr>
            <a:xfrm>
              <a:off x="-1" y="-1"/>
              <a:ext cx="2045810" cy="11938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68" name="Google Shape;668;p57"/>
            <p:cNvSpPr txBox="1"/>
            <p:nvPr/>
          </p:nvSpPr>
          <p:spPr>
            <a:xfrm>
              <a:off x="-1" y="279400"/>
              <a:ext cx="204581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Database</a:t>
              </a:r>
              <a:endParaRPr sz="900"/>
            </a:p>
          </p:txBody>
        </p:sp>
      </p:grpSp>
      <p:sp>
        <p:nvSpPr>
          <p:cNvPr id="669" name="Google Shape;669;p57"/>
          <p:cNvSpPr txBox="1"/>
          <p:nvPr/>
        </p:nvSpPr>
        <p:spPr>
          <a:xfrm>
            <a:off x="402874" y="2848396"/>
            <a:ext cx="1606089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100"/>
              <a:buFont typeface="Palatino"/>
              <a:buNone/>
            </a:pPr>
            <a:r>
              <a:rPr b="0" i="0" lang="de" sz="21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Verification:</a:t>
            </a:r>
            <a:endParaRPr sz="900"/>
          </a:p>
        </p:txBody>
      </p:sp>
      <p:grpSp>
        <p:nvGrpSpPr>
          <p:cNvPr id="670" name="Google Shape;670;p57"/>
          <p:cNvGrpSpPr/>
          <p:nvPr/>
        </p:nvGrpSpPr>
        <p:grpSpPr>
          <a:xfrm>
            <a:off x="385553" y="3519074"/>
            <a:ext cx="1237255" cy="669729"/>
            <a:chOff x="0" y="-1"/>
            <a:chExt cx="1759650" cy="1270003"/>
          </a:xfrm>
        </p:grpSpPr>
        <p:sp>
          <p:nvSpPr>
            <p:cNvPr id="671" name="Google Shape;671;p57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72" name="Google Shape;672;p57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Finger</a:t>
              </a:r>
              <a:endParaRPr sz="900"/>
            </a:p>
          </p:txBody>
        </p:sp>
      </p:grpSp>
      <p:grpSp>
        <p:nvGrpSpPr>
          <p:cNvPr id="673" name="Google Shape;673;p57"/>
          <p:cNvGrpSpPr/>
          <p:nvPr/>
        </p:nvGrpSpPr>
        <p:grpSpPr>
          <a:xfrm>
            <a:off x="2272411" y="3519074"/>
            <a:ext cx="1237255" cy="669729"/>
            <a:chOff x="0" y="-1"/>
            <a:chExt cx="1759650" cy="1270003"/>
          </a:xfrm>
        </p:grpSpPr>
        <p:sp>
          <p:nvSpPr>
            <p:cNvPr id="674" name="Google Shape;674;p57"/>
            <p:cNvSpPr/>
            <p:nvPr/>
          </p:nvSpPr>
          <p:spPr>
            <a:xfrm>
              <a:off x="0" y="-1"/>
              <a:ext cx="1759650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75" name="Google Shape;675;p57"/>
            <p:cNvSpPr txBox="1"/>
            <p:nvPr/>
          </p:nvSpPr>
          <p:spPr>
            <a:xfrm>
              <a:off x="0" y="317500"/>
              <a:ext cx="1759650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Scanner</a:t>
              </a:r>
              <a:endParaRPr sz="900"/>
            </a:p>
          </p:txBody>
        </p:sp>
      </p:grpSp>
      <p:grpSp>
        <p:nvGrpSpPr>
          <p:cNvPr id="676" name="Google Shape;676;p57"/>
          <p:cNvGrpSpPr/>
          <p:nvPr/>
        </p:nvGrpSpPr>
        <p:grpSpPr>
          <a:xfrm>
            <a:off x="6920620" y="3492254"/>
            <a:ext cx="1698875" cy="669729"/>
            <a:chOff x="0" y="-1"/>
            <a:chExt cx="2416176" cy="1270003"/>
          </a:xfrm>
        </p:grpSpPr>
        <p:sp>
          <p:nvSpPr>
            <p:cNvPr id="677" name="Google Shape;677;p57"/>
            <p:cNvSpPr/>
            <p:nvPr/>
          </p:nvSpPr>
          <p:spPr>
            <a:xfrm>
              <a:off x="0" y="-1"/>
              <a:ext cx="2416176" cy="1270003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78" name="Google Shape;678;p57"/>
            <p:cNvSpPr txBox="1"/>
            <p:nvPr/>
          </p:nvSpPr>
          <p:spPr>
            <a:xfrm>
              <a:off x="0" y="317500"/>
              <a:ext cx="2416176" cy="635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Comparison</a:t>
              </a:r>
              <a:endParaRPr sz="900"/>
            </a:p>
          </p:txBody>
        </p:sp>
      </p:grpSp>
      <p:cxnSp>
        <p:nvCxnSpPr>
          <p:cNvPr id="679" name="Google Shape;679;p57"/>
          <p:cNvCxnSpPr/>
          <p:nvPr/>
        </p:nvCxnSpPr>
        <p:spPr>
          <a:xfrm>
            <a:off x="1619376" y="2224782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517150" y="2211295"/>
            <a:ext cx="646778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6279104" y="2211295"/>
            <a:ext cx="646779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82" name="Google Shape;682;p57"/>
          <p:cNvSpPr txBox="1"/>
          <p:nvPr/>
        </p:nvSpPr>
        <p:spPr>
          <a:xfrm>
            <a:off x="6607941" y="4586767"/>
            <a:ext cx="2324231" cy="334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2100"/>
              <a:buFont typeface="Palatino"/>
              <a:buNone/>
            </a:pPr>
            <a:r>
              <a:rPr b="0" i="0" lang="de" sz="21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Accept or Decline</a:t>
            </a:r>
            <a:endParaRPr sz="900"/>
          </a:p>
        </p:txBody>
      </p:sp>
      <p:cxnSp>
        <p:nvCxnSpPr>
          <p:cNvPr id="683" name="Google Shape;683;p57"/>
          <p:cNvCxnSpPr/>
          <p:nvPr/>
        </p:nvCxnSpPr>
        <p:spPr>
          <a:xfrm>
            <a:off x="1619376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3512305" y="385393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5" name="Google Shape;685;p57"/>
          <p:cNvCxnSpPr/>
          <p:nvPr/>
        </p:nvCxnSpPr>
        <p:spPr>
          <a:xfrm>
            <a:off x="6280672" y="3827118"/>
            <a:ext cx="656466" cy="1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6" name="Google Shape;686;p57"/>
          <p:cNvCxnSpPr/>
          <p:nvPr/>
        </p:nvCxnSpPr>
        <p:spPr>
          <a:xfrm>
            <a:off x="7770056" y="4168539"/>
            <a:ext cx="1" cy="398277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7" name="Google Shape;687;p57"/>
          <p:cNvCxnSpPr/>
          <p:nvPr/>
        </p:nvCxnSpPr>
        <p:spPr>
          <a:xfrm flipH="1" rot="10800000">
            <a:off x="7770056" y="2519736"/>
            <a:ext cx="1" cy="97169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7770056" y="2519736"/>
            <a:ext cx="1" cy="971693"/>
          </a:xfrm>
          <a:prstGeom prst="straightConnector1">
            <a:avLst/>
          </a:prstGeom>
          <a:noFill/>
          <a:ln cap="flat" cmpd="sng" w="25400">
            <a:solidFill>
              <a:srgbClr val="41414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689" name="Google Shape;689;p57"/>
          <p:cNvGrpSpPr/>
          <p:nvPr/>
        </p:nvGrpSpPr>
        <p:grpSpPr>
          <a:xfrm>
            <a:off x="4159267" y="1775573"/>
            <a:ext cx="2111750" cy="871445"/>
            <a:chOff x="0" y="0"/>
            <a:chExt cx="3003376" cy="1652516"/>
          </a:xfrm>
        </p:grpSpPr>
        <p:sp>
          <p:nvSpPr>
            <p:cNvPr id="690" name="Google Shape;690;p57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91" name="Google Shape;691;p57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grpSp>
        <p:nvGrpSpPr>
          <p:cNvPr id="692" name="Google Shape;692;p57"/>
          <p:cNvGrpSpPr/>
          <p:nvPr/>
        </p:nvGrpSpPr>
        <p:grpSpPr>
          <a:xfrm>
            <a:off x="4159267" y="3418216"/>
            <a:ext cx="2111750" cy="871445"/>
            <a:chOff x="0" y="0"/>
            <a:chExt cx="3003376" cy="1652516"/>
          </a:xfrm>
        </p:grpSpPr>
        <p:sp>
          <p:nvSpPr>
            <p:cNvPr id="693" name="Google Shape;693;p57"/>
            <p:cNvSpPr/>
            <p:nvPr/>
          </p:nvSpPr>
          <p:spPr>
            <a:xfrm>
              <a:off x="0" y="0"/>
              <a:ext cx="3003376" cy="1652516"/>
            </a:xfrm>
            <a:prstGeom prst="rect">
              <a:avLst/>
            </a:prstGeom>
            <a:noFill/>
            <a:ln cap="flat" cmpd="sng" w="25400">
              <a:solidFill>
                <a:srgbClr val="66635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t/>
              </a:r>
              <a:endParaRPr b="0" i="0" sz="2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694" name="Google Shape;694;p57"/>
            <p:cNvSpPr txBox="1"/>
            <p:nvPr/>
          </p:nvSpPr>
          <p:spPr>
            <a:xfrm>
              <a:off x="0" y="242057"/>
              <a:ext cx="3003376" cy="1168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750" lIns="32750" spcFirstLastPara="1" rIns="32750" wrap="square" tIns="32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14141"/>
                </a:buClr>
                <a:buSzPts val="2100"/>
                <a:buFont typeface="Palatino"/>
                <a:buNone/>
              </a:pPr>
              <a:r>
                <a:rPr b="0" i="0" lang="de" sz="2100" u="none" cap="none" strike="noStrike">
                  <a:solidFill>
                    <a:srgbClr val="414141"/>
                  </a:solidFill>
                  <a:latin typeface="Palatino"/>
                  <a:ea typeface="Palatino"/>
                  <a:cs typeface="Palatino"/>
                  <a:sym typeface="Palatino"/>
                </a:rPr>
                <a:t>Extraction of minutiae</a:t>
              </a:r>
              <a:endParaRPr sz="900"/>
            </a:p>
          </p:txBody>
        </p:sp>
      </p:grpSp>
      <p:sp>
        <p:nvSpPr>
          <p:cNvPr id="695" name="Google Shape;695;p57"/>
          <p:cNvSpPr txBox="1"/>
          <p:nvPr/>
        </p:nvSpPr>
        <p:spPr>
          <a:xfrm>
            <a:off x="1391766" y="1611748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696" name="Google Shape;696;p57"/>
          <p:cNvSpPr txBox="1"/>
          <p:nvPr/>
        </p:nvSpPr>
        <p:spPr>
          <a:xfrm>
            <a:off x="2980701" y="1611748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697" name="Google Shape;697;p57"/>
          <p:cNvSpPr txBox="1"/>
          <p:nvPr/>
        </p:nvSpPr>
        <p:spPr>
          <a:xfrm>
            <a:off x="6268173" y="1611748"/>
            <a:ext cx="66863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Stored</a:t>
            </a:r>
            <a:endParaRPr sz="900"/>
          </a:p>
        </p:txBody>
      </p:sp>
      <p:sp>
        <p:nvSpPr>
          <p:cNvPr id="698" name="Google Shape;698;p57"/>
          <p:cNvSpPr txBox="1"/>
          <p:nvPr/>
        </p:nvSpPr>
        <p:spPr>
          <a:xfrm>
            <a:off x="7835407" y="2878333"/>
            <a:ext cx="1054733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References</a:t>
            </a:r>
            <a:endParaRPr sz="900"/>
          </a:p>
        </p:txBody>
      </p:sp>
      <p:sp>
        <p:nvSpPr>
          <p:cNvPr id="699" name="Google Shape;699;p57"/>
          <p:cNvSpPr txBox="1"/>
          <p:nvPr/>
        </p:nvSpPr>
        <p:spPr>
          <a:xfrm>
            <a:off x="1391766" y="3223404"/>
            <a:ext cx="964877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Placed on</a:t>
            </a:r>
            <a:endParaRPr sz="900"/>
          </a:p>
        </p:txBody>
      </p:sp>
      <p:sp>
        <p:nvSpPr>
          <p:cNvPr id="700" name="Google Shape;700;p57"/>
          <p:cNvSpPr txBox="1"/>
          <p:nvPr/>
        </p:nvSpPr>
        <p:spPr>
          <a:xfrm>
            <a:off x="2980701" y="3223404"/>
            <a:ext cx="1116809" cy="254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12B"/>
              </a:buClr>
              <a:buSzPts val="1500"/>
              <a:buFont typeface="Palatino"/>
              <a:buNone/>
            </a:pPr>
            <a:r>
              <a:rPr b="0" i="0" lang="de" sz="1500" u="none" cap="none" strike="noStrike">
                <a:solidFill>
                  <a:srgbClr val="87312B"/>
                </a:solidFill>
                <a:latin typeface="Palatino"/>
                <a:ea typeface="Palatino"/>
                <a:cs typeface="Palatino"/>
                <a:sym typeface="Palatino"/>
              </a:rPr>
              <a:t>Finger data</a:t>
            </a:r>
            <a:endParaRPr sz="900"/>
          </a:p>
        </p:txBody>
      </p:sp>
      <p:sp>
        <p:nvSpPr>
          <p:cNvPr id="701" name="Google Shape;701;p57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Overview - Fingerprint Recognition Systems</a:t>
            </a:r>
            <a:endParaRPr sz="3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06" name="Google Shape;70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569675" y="3004528"/>
            <a:ext cx="3333041" cy="127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08" name="Google Shape;708;p58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13" name="Google Shape;7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9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15" name="Google Shape;715;p59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16" name="Google Shape;716;p59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21" name="Google Shape;72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0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23" name="Google Shape;723;p60"/>
          <p:cNvSpPr txBox="1"/>
          <p:nvPr/>
        </p:nvSpPr>
        <p:spPr>
          <a:xfrm>
            <a:off x="4457842" y="1699269"/>
            <a:ext cx="319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Takes a “picture” using capacitors! </a:t>
            </a:r>
            <a:endParaRPr sz="900"/>
          </a:p>
        </p:txBody>
      </p:sp>
      <p:sp>
        <p:nvSpPr>
          <p:cNvPr id="724" name="Google Shape;724;p60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25" name="Google Shape;725;p60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30" name="Google Shape;7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1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32" name="Google Shape;732;p61"/>
          <p:cNvSpPr txBox="1"/>
          <p:nvPr/>
        </p:nvSpPr>
        <p:spPr>
          <a:xfrm>
            <a:off x="4457842" y="1699269"/>
            <a:ext cx="319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Takes a “picture” using capacitors! </a:t>
            </a:r>
            <a:endParaRPr sz="900"/>
          </a:p>
        </p:txBody>
      </p:sp>
      <p:sp>
        <p:nvSpPr>
          <p:cNvPr id="733" name="Google Shape;733;p61"/>
          <p:cNvSpPr txBox="1"/>
          <p:nvPr/>
        </p:nvSpPr>
        <p:spPr>
          <a:xfrm>
            <a:off x="321458" y="3634906"/>
            <a:ext cx="4136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Conclusions of the first presentation:</a:t>
            </a:r>
            <a:endParaRPr sz="900"/>
          </a:p>
        </p:txBody>
      </p:sp>
      <p:sp>
        <p:nvSpPr>
          <p:cNvPr id="734" name="Google Shape;734;p61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35" name="Google Shape;735;p61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40" name="Google Shape;7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2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42" name="Google Shape;742;p62"/>
          <p:cNvSpPr txBox="1"/>
          <p:nvPr/>
        </p:nvSpPr>
        <p:spPr>
          <a:xfrm>
            <a:off x="4457842" y="1699269"/>
            <a:ext cx="319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Takes a “picture” using capacitors! </a:t>
            </a:r>
            <a:endParaRPr sz="900"/>
          </a:p>
        </p:txBody>
      </p:sp>
      <p:sp>
        <p:nvSpPr>
          <p:cNvPr id="743" name="Google Shape;743;p62"/>
          <p:cNvSpPr txBox="1"/>
          <p:nvPr/>
        </p:nvSpPr>
        <p:spPr>
          <a:xfrm>
            <a:off x="321458" y="3634906"/>
            <a:ext cx="4136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Conclusions of the first presentation:</a:t>
            </a:r>
            <a:endParaRPr sz="900"/>
          </a:p>
        </p:txBody>
      </p:sp>
      <p:sp>
        <p:nvSpPr>
          <p:cNvPr id="744" name="Google Shape;744;p62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45" name="Google Shape;745;p62"/>
          <p:cNvSpPr txBox="1"/>
          <p:nvPr/>
        </p:nvSpPr>
        <p:spPr>
          <a:xfrm>
            <a:off x="897743" y="4033377"/>
            <a:ext cx="2324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Very hard to fool</a:t>
            </a:r>
            <a:endParaRPr sz="900"/>
          </a:p>
        </p:txBody>
      </p:sp>
      <p:sp>
        <p:nvSpPr>
          <p:cNvPr id="746" name="Google Shape;746;p62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51" name="Google Shape;7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3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53" name="Google Shape;753;p63"/>
          <p:cNvSpPr txBox="1"/>
          <p:nvPr/>
        </p:nvSpPr>
        <p:spPr>
          <a:xfrm>
            <a:off x="4457842" y="1699269"/>
            <a:ext cx="319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Takes a “picture” using capacitors! </a:t>
            </a:r>
            <a:endParaRPr sz="900"/>
          </a:p>
        </p:txBody>
      </p:sp>
      <p:sp>
        <p:nvSpPr>
          <p:cNvPr id="754" name="Google Shape;754;p63"/>
          <p:cNvSpPr txBox="1"/>
          <p:nvPr/>
        </p:nvSpPr>
        <p:spPr>
          <a:xfrm>
            <a:off x="321458" y="3634906"/>
            <a:ext cx="4136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Conclusions of the first presentation:</a:t>
            </a:r>
            <a:endParaRPr sz="900"/>
          </a:p>
        </p:txBody>
      </p:sp>
      <p:sp>
        <p:nvSpPr>
          <p:cNvPr id="755" name="Google Shape;755;p63"/>
          <p:cNvSpPr txBox="1"/>
          <p:nvPr/>
        </p:nvSpPr>
        <p:spPr>
          <a:xfrm>
            <a:off x="770522" y="4349822"/>
            <a:ext cx="488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Gummy fingers have the wrong material</a:t>
            </a:r>
            <a:endParaRPr sz="900"/>
          </a:p>
        </p:txBody>
      </p:sp>
      <p:sp>
        <p:nvSpPr>
          <p:cNvPr id="756" name="Google Shape;756;p63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57" name="Google Shape;757;p63"/>
          <p:cNvSpPr txBox="1"/>
          <p:nvPr/>
        </p:nvSpPr>
        <p:spPr>
          <a:xfrm>
            <a:off x="897743" y="4033377"/>
            <a:ext cx="2324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Very hard to fool</a:t>
            </a:r>
            <a:endParaRPr sz="900"/>
          </a:p>
        </p:txBody>
      </p:sp>
      <p:sp>
        <p:nvSpPr>
          <p:cNvPr id="758" name="Google Shape;758;p63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ing_capacitive_direct.gif" id="763" name="Google Shape;7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0" y="989800"/>
            <a:ext cx="3196750" cy="197810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4"/>
          <p:cNvSpPr txBox="1"/>
          <p:nvPr/>
        </p:nvSpPr>
        <p:spPr>
          <a:xfrm>
            <a:off x="569675" y="3004528"/>
            <a:ext cx="33330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600"/>
              <a:buFont typeface="Palatino"/>
              <a:buNone/>
            </a:pPr>
            <a:r>
              <a:rPr b="0" i="0" lang="de" sz="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http://biometrics.mainguet.org/types/fingerprint/fingerprint_sensors_physics_electr.htm</a:t>
            </a:r>
            <a:endParaRPr sz="900"/>
          </a:p>
        </p:txBody>
      </p:sp>
      <p:sp>
        <p:nvSpPr>
          <p:cNvPr id="765" name="Google Shape;765;p64"/>
          <p:cNvSpPr txBox="1"/>
          <p:nvPr/>
        </p:nvSpPr>
        <p:spPr>
          <a:xfrm>
            <a:off x="4457842" y="1699269"/>
            <a:ext cx="319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Takes a “picture” using capacitors! </a:t>
            </a:r>
            <a:endParaRPr sz="900"/>
          </a:p>
        </p:txBody>
      </p:sp>
      <p:sp>
        <p:nvSpPr>
          <p:cNvPr id="766" name="Google Shape;766;p64"/>
          <p:cNvSpPr txBox="1"/>
          <p:nvPr/>
        </p:nvSpPr>
        <p:spPr>
          <a:xfrm>
            <a:off x="321458" y="3634906"/>
            <a:ext cx="4136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Conclusions of the first presentation:</a:t>
            </a:r>
            <a:endParaRPr sz="900"/>
          </a:p>
        </p:txBody>
      </p:sp>
      <p:sp>
        <p:nvSpPr>
          <p:cNvPr id="767" name="Google Shape;767;p64"/>
          <p:cNvSpPr txBox="1"/>
          <p:nvPr/>
        </p:nvSpPr>
        <p:spPr>
          <a:xfrm>
            <a:off x="770522" y="4349822"/>
            <a:ext cx="488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Gummy fingers have the wrong material</a:t>
            </a:r>
            <a:endParaRPr sz="900"/>
          </a:p>
        </p:txBody>
      </p:sp>
      <p:sp>
        <p:nvSpPr>
          <p:cNvPr id="768" name="Google Shape;768;p64"/>
          <p:cNvSpPr txBox="1"/>
          <p:nvPr/>
        </p:nvSpPr>
        <p:spPr>
          <a:xfrm>
            <a:off x="-12" y="3242252"/>
            <a:ext cx="5936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Most common method, is used in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our smartlocks!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769" name="Google Shape;769;p64"/>
          <p:cNvSpPr txBox="1"/>
          <p:nvPr/>
        </p:nvSpPr>
        <p:spPr>
          <a:xfrm>
            <a:off x="897743" y="4033377"/>
            <a:ext cx="2324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Very hard to fool</a:t>
            </a:r>
            <a:endParaRPr sz="900"/>
          </a:p>
        </p:txBody>
      </p:sp>
      <p:sp>
        <p:nvSpPr>
          <p:cNvPr id="770" name="Google Shape;770;p64"/>
          <p:cNvSpPr txBox="1"/>
          <p:nvPr/>
        </p:nvSpPr>
        <p:spPr>
          <a:xfrm>
            <a:off x="111346" y="4742468"/>
            <a:ext cx="892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BUT: Security depends on the amount of capacitors and quality of the software</a:t>
            </a:r>
            <a:endParaRPr sz="900"/>
          </a:p>
        </p:txBody>
      </p:sp>
      <p:sp>
        <p:nvSpPr>
          <p:cNvPr id="771" name="Google Shape;771;p64"/>
          <p:cNvSpPr txBox="1"/>
          <p:nvPr>
            <p:ph type="title"/>
          </p:nvPr>
        </p:nvSpPr>
        <p:spPr>
          <a:xfrm>
            <a:off x="-84725" y="271550"/>
            <a:ext cx="931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lang="de" sz="3700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Functionality Of Capacitive Scanners</a:t>
            </a:r>
            <a:endParaRPr sz="3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5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777" name="Google Shape;777;p65"/>
          <p:cNvSpPr txBox="1"/>
          <p:nvPr/>
        </p:nvSpPr>
        <p:spPr>
          <a:xfrm>
            <a:off x="362537" y="1486813"/>
            <a:ext cx="2369603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Main Attack Types:</a:t>
            </a:r>
            <a:endParaRPr sz="900"/>
          </a:p>
        </p:txBody>
      </p:sp>
      <p:sp>
        <p:nvSpPr>
          <p:cNvPr id="778" name="Google Shape;778;p65"/>
          <p:cNvSpPr txBox="1"/>
          <p:nvPr/>
        </p:nvSpPr>
        <p:spPr>
          <a:xfrm>
            <a:off x="601784" y="2146514"/>
            <a:ext cx="3565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s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canner</a:t>
            </a:r>
            <a:endParaRPr sz="900"/>
          </a:p>
        </p:txBody>
      </p:sp>
      <p:sp>
        <p:nvSpPr>
          <p:cNvPr id="779" name="Google Shape;779;p65"/>
          <p:cNvSpPr txBox="1"/>
          <p:nvPr/>
        </p:nvSpPr>
        <p:spPr>
          <a:xfrm>
            <a:off x="515295" y="2772729"/>
            <a:ext cx="3761876" cy="2879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the padlock hardware</a:t>
            </a:r>
            <a:endParaRPr sz="900"/>
          </a:p>
        </p:txBody>
      </p:sp>
      <p:sp>
        <p:nvSpPr>
          <p:cNvPr id="780" name="Google Shape;780;p65"/>
          <p:cNvSpPr txBox="1"/>
          <p:nvPr/>
        </p:nvSpPr>
        <p:spPr>
          <a:xfrm>
            <a:off x="576281" y="3398944"/>
            <a:ext cx="2739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786" name="Google Shape;786;p66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851096"/>
            <a:ext cx="85206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wireless communication between two devices in close proximity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-&gt; Tag (passive) &amp; Reader (active)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transmit data via radio waves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425" y="1424850"/>
            <a:ext cx="3088100" cy="30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508075" y="4411850"/>
            <a:ext cx="29268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aleway"/>
                <a:ea typeface="Raleway"/>
                <a:cs typeface="Raleway"/>
                <a:sym typeface="Raleway"/>
              </a:rPr>
              <a:t>NFC Tag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Quelle: </a:t>
            </a:r>
            <a:r>
              <a:rPr lang="de" sz="1000" u="sng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NFC-Tag-Shop</a:t>
            </a:r>
            <a:endParaRPr sz="10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7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792" name="Google Shape;792;p67"/>
          <p:cNvSpPr txBox="1"/>
          <p:nvPr/>
        </p:nvSpPr>
        <p:spPr>
          <a:xfrm>
            <a:off x="462227" y="2071167"/>
            <a:ext cx="112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Method:</a:t>
            </a:r>
            <a:endParaRPr sz="900"/>
          </a:p>
        </p:txBody>
      </p:sp>
      <p:sp>
        <p:nvSpPr>
          <p:cNvPr id="793" name="Google Shape;793;p67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799" name="Google Shape;799;p68"/>
          <p:cNvSpPr txBox="1"/>
          <p:nvPr/>
        </p:nvSpPr>
        <p:spPr>
          <a:xfrm>
            <a:off x="462227" y="2071167"/>
            <a:ext cx="112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Method:</a:t>
            </a:r>
            <a:endParaRPr sz="900"/>
          </a:p>
        </p:txBody>
      </p:sp>
      <p:sp>
        <p:nvSpPr>
          <p:cNvPr id="800" name="Google Shape;800;p68"/>
          <p:cNvSpPr txBox="1"/>
          <p:nvPr/>
        </p:nvSpPr>
        <p:spPr>
          <a:xfrm>
            <a:off x="624382" y="2503107"/>
            <a:ext cx="7369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Create mold out of play-doh/molding plastic &amp; press finger into it </a:t>
            </a:r>
            <a:endParaRPr sz="900"/>
          </a:p>
        </p:txBody>
      </p:sp>
      <p:sp>
        <p:nvSpPr>
          <p:cNvPr id="801" name="Google Shape;801;p68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9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07" name="Google Shape;807;p69"/>
          <p:cNvSpPr txBox="1"/>
          <p:nvPr/>
        </p:nvSpPr>
        <p:spPr>
          <a:xfrm>
            <a:off x="462227" y="2071167"/>
            <a:ext cx="112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Method:</a:t>
            </a:r>
            <a:endParaRPr sz="900"/>
          </a:p>
        </p:txBody>
      </p:sp>
      <p:sp>
        <p:nvSpPr>
          <p:cNvPr id="808" name="Google Shape;808;p69"/>
          <p:cNvSpPr txBox="1"/>
          <p:nvPr/>
        </p:nvSpPr>
        <p:spPr>
          <a:xfrm>
            <a:off x="624382" y="2503107"/>
            <a:ext cx="7369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Create mold out of play-doh/molding plastic &amp; press finger into it </a:t>
            </a:r>
            <a:endParaRPr sz="900"/>
          </a:p>
        </p:txBody>
      </p:sp>
      <p:sp>
        <p:nvSpPr>
          <p:cNvPr id="809" name="Google Shape;809;p69"/>
          <p:cNvSpPr txBox="1"/>
          <p:nvPr/>
        </p:nvSpPr>
        <p:spPr>
          <a:xfrm>
            <a:off x="793509" y="2935060"/>
            <a:ext cx="429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Fill mold with gelatine/liquid silicone</a:t>
            </a:r>
            <a:endParaRPr sz="900"/>
          </a:p>
        </p:txBody>
      </p:sp>
      <p:sp>
        <p:nvSpPr>
          <p:cNvPr id="810" name="Google Shape;810;p69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0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16" name="Google Shape;816;p70"/>
          <p:cNvSpPr txBox="1"/>
          <p:nvPr/>
        </p:nvSpPr>
        <p:spPr>
          <a:xfrm>
            <a:off x="462227" y="2071167"/>
            <a:ext cx="112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Method:</a:t>
            </a:r>
            <a:endParaRPr sz="900"/>
          </a:p>
        </p:txBody>
      </p:sp>
      <p:sp>
        <p:nvSpPr>
          <p:cNvPr id="817" name="Google Shape;817;p70"/>
          <p:cNvSpPr txBox="1"/>
          <p:nvPr/>
        </p:nvSpPr>
        <p:spPr>
          <a:xfrm>
            <a:off x="624382" y="2503107"/>
            <a:ext cx="7369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Create mold out of play-doh/molding plastic &amp; press finger into it </a:t>
            </a:r>
            <a:endParaRPr sz="900"/>
          </a:p>
        </p:txBody>
      </p:sp>
      <p:sp>
        <p:nvSpPr>
          <p:cNvPr id="818" name="Google Shape;818;p70"/>
          <p:cNvSpPr txBox="1"/>
          <p:nvPr/>
        </p:nvSpPr>
        <p:spPr>
          <a:xfrm>
            <a:off x="793509" y="2935060"/>
            <a:ext cx="4295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Fill mold with gelatine/liquid silicone</a:t>
            </a:r>
            <a:endParaRPr sz="900"/>
          </a:p>
        </p:txBody>
      </p:sp>
      <p:sp>
        <p:nvSpPr>
          <p:cNvPr id="819" name="Google Shape;819;p70"/>
          <p:cNvSpPr txBox="1"/>
          <p:nvPr/>
        </p:nvSpPr>
        <p:spPr>
          <a:xfrm>
            <a:off x="832239" y="3367025"/>
            <a:ext cx="3713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Wait for it to harden/chill &amp; use!</a:t>
            </a:r>
            <a:endParaRPr sz="900"/>
          </a:p>
        </p:txBody>
      </p:sp>
      <p:sp>
        <p:nvSpPr>
          <p:cNvPr id="820" name="Google Shape;820;p70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1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26" name="Google Shape;826;p71"/>
          <p:cNvSpPr txBox="1"/>
          <p:nvPr/>
        </p:nvSpPr>
        <p:spPr>
          <a:xfrm>
            <a:off x="299748" y="2076189"/>
            <a:ext cx="3952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finger (the liquid):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27" name="Google Shape;827;p71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33" name="Google Shape;833;p72"/>
          <p:cNvSpPr txBox="1"/>
          <p:nvPr/>
        </p:nvSpPr>
        <p:spPr>
          <a:xfrm>
            <a:off x="299748" y="2076189"/>
            <a:ext cx="3952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finger (the liquid):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34" name="Google Shape;834;p72"/>
          <p:cNvSpPr txBox="1"/>
          <p:nvPr/>
        </p:nvSpPr>
        <p:spPr>
          <a:xfrm>
            <a:off x="813711" y="2560104"/>
            <a:ext cx="1236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Gelatine  </a:t>
            </a:r>
            <a:endParaRPr sz="900"/>
          </a:p>
        </p:txBody>
      </p:sp>
      <p:sp>
        <p:nvSpPr>
          <p:cNvPr id="835" name="Google Shape;835;p72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41" name="Google Shape;841;p73"/>
          <p:cNvSpPr txBox="1"/>
          <p:nvPr/>
        </p:nvSpPr>
        <p:spPr>
          <a:xfrm>
            <a:off x="299748" y="2076189"/>
            <a:ext cx="3952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finger (the liquid):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42" name="Google Shape;842;p73"/>
          <p:cNvSpPr txBox="1"/>
          <p:nvPr/>
        </p:nvSpPr>
        <p:spPr>
          <a:xfrm>
            <a:off x="813711" y="2560104"/>
            <a:ext cx="1236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Gelatine  </a:t>
            </a:r>
            <a:endParaRPr sz="900"/>
          </a:p>
        </p:txBody>
      </p:sp>
      <p:sp>
        <p:nvSpPr>
          <p:cNvPr id="843" name="Google Shape;843;p73"/>
          <p:cNvSpPr txBox="1"/>
          <p:nvPr/>
        </p:nvSpPr>
        <p:spPr>
          <a:xfrm>
            <a:off x="1121853" y="2891618"/>
            <a:ext cx="19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Easy to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obtain</a:t>
            </a:r>
            <a:endParaRPr sz="900"/>
          </a:p>
        </p:txBody>
      </p:sp>
      <p:sp>
        <p:nvSpPr>
          <p:cNvPr id="844" name="Google Shape;844;p73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50" name="Google Shape;850;p74"/>
          <p:cNvSpPr txBox="1"/>
          <p:nvPr/>
        </p:nvSpPr>
        <p:spPr>
          <a:xfrm>
            <a:off x="299748" y="2076189"/>
            <a:ext cx="3952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finger (the liquid):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51" name="Google Shape;851;p74"/>
          <p:cNvSpPr txBox="1"/>
          <p:nvPr/>
        </p:nvSpPr>
        <p:spPr>
          <a:xfrm>
            <a:off x="813711" y="2560104"/>
            <a:ext cx="1236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Gelatine  </a:t>
            </a:r>
            <a:endParaRPr sz="900"/>
          </a:p>
        </p:txBody>
      </p:sp>
      <p:sp>
        <p:nvSpPr>
          <p:cNvPr id="852" name="Google Shape;852;p74"/>
          <p:cNvSpPr txBox="1"/>
          <p:nvPr/>
        </p:nvSpPr>
        <p:spPr>
          <a:xfrm>
            <a:off x="1121853" y="2891618"/>
            <a:ext cx="19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Easy to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obtain</a:t>
            </a:r>
            <a:endParaRPr sz="900"/>
          </a:p>
        </p:txBody>
      </p:sp>
      <p:sp>
        <p:nvSpPr>
          <p:cNvPr id="853" name="Google Shape;853;p74"/>
          <p:cNvSpPr txBox="1"/>
          <p:nvPr/>
        </p:nvSpPr>
        <p:spPr>
          <a:xfrm>
            <a:off x="901950" y="3342051"/>
            <a:ext cx="6854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Out of animal products &amp; therefore closer to human fingers</a:t>
            </a:r>
            <a:endParaRPr sz="900"/>
          </a:p>
        </p:txBody>
      </p:sp>
      <p:sp>
        <p:nvSpPr>
          <p:cNvPr id="854" name="Google Shape;854;p74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5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60" name="Google Shape;860;p75"/>
          <p:cNvSpPr txBox="1"/>
          <p:nvPr/>
        </p:nvSpPr>
        <p:spPr>
          <a:xfrm>
            <a:off x="299748" y="2076189"/>
            <a:ext cx="3952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finger (the liquid):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61" name="Google Shape;861;p75"/>
          <p:cNvSpPr txBox="1"/>
          <p:nvPr/>
        </p:nvSpPr>
        <p:spPr>
          <a:xfrm>
            <a:off x="813711" y="2560104"/>
            <a:ext cx="1236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Gelatine  </a:t>
            </a:r>
            <a:endParaRPr sz="900"/>
          </a:p>
        </p:txBody>
      </p:sp>
      <p:sp>
        <p:nvSpPr>
          <p:cNvPr id="862" name="Google Shape;862;p75"/>
          <p:cNvSpPr txBox="1"/>
          <p:nvPr/>
        </p:nvSpPr>
        <p:spPr>
          <a:xfrm>
            <a:off x="1121853" y="2891618"/>
            <a:ext cx="19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Easy to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obt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ain</a:t>
            </a:r>
            <a:endParaRPr sz="900"/>
          </a:p>
        </p:txBody>
      </p:sp>
      <p:sp>
        <p:nvSpPr>
          <p:cNvPr id="863" name="Google Shape;863;p75"/>
          <p:cNvSpPr txBox="1"/>
          <p:nvPr/>
        </p:nvSpPr>
        <p:spPr>
          <a:xfrm>
            <a:off x="901950" y="3342051"/>
            <a:ext cx="6854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Out of animal products &amp; therefore closer to human fingers</a:t>
            </a:r>
            <a:endParaRPr sz="900"/>
          </a:p>
        </p:txBody>
      </p:sp>
      <p:sp>
        <p:nvSpPr>
          <p:cNvPr id="864" name="Google Shape;864;p75"/>
          <p:cNvSpPr txBox="1"/>
          <p:nvPr/>
        </p:nvSpPr>
        <p:spPr>
          <a:xfrm>
            <a:off x="982659" y="3792483"/>
            <a:ext cx="5063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Best ratio: 30g gelatine and 30ml hot water</a:t>
            </a:r>
            <a:endParaRPr sz="900"/>
          </a:p>
        </p:txBody>
      </p:sp>
      <p:sp>
        <p:nvSpPr>
          <p:cNvPr id="865" name="Google Shape;865;p75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6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71" name="Google Shape;871;p76"/>
          <p:cNvSpPr txBox="1"/>
          <p:nvPr/>
        </p:nvSpPr>
        <p:spPr>
          <a:xfrm>
            <a:off x="361555" y="20803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72" name="Google Shape;872;p76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87" y="540225"/>
            <a:ext cx="7899226" cy="430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683600" y="4845250"/>
            <a:ext cx="5776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Access granted: On the Security of Near - Field Enabled Keycards (Stephen J. Jones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7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78" name="Google Shape;878;p77"/>
          <p:cNvSpPr txBox="1"/>
          <p:nvPr/>
        </p:nvSpPr>
        <p:spPr>
          <a:xfrm>
            <a:off x="822786" y="2503958"/>
            <a:ext cx="13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Play-doh:  </a:t>
            </a:r>
            <a:endParaRPr sz="900"/>
          </a:p>
        </p:txBody>
      </p:sp>
      <p:sp>
        <p:nvSpPr>
          <p:cNvPr id="879" name="Google Shape;879;p77"/>
          <p:cNvSpPr txBox="1"/>
          <p:nvPr/>
        </p:nvSpPr>
        <p:spPr>
          <a:xfrm>
            <a:off x="361555" y="20803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80" name="Google Shape;880;p77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8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86" name="Google Shape;886;p78"/>
          <p:cNvSpPr txBox="1"/>
          <p:nvPr/>
        </p:nvSpPr>
        <p:spPr>
          <a:xfrm>
            <a:off x="822786" y="2503958"/>
            <a:ext cx="1371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Play-doh:  </a:t>
            </a:r>
            <a:endParaRPr sz="900"/>
          </a:p>
        </p:txBody>
      </p:sp>
      <p:sp>
        <p:nvSpPr>
          <p:cNvPr id="887" name="Google Shape;887;p78"/>
          <p:cNvSpPr txBox="1"/>
          <p:nvPr/>
        </p:nvSpPr>
        <p:spPr>
          <a:xfrm>
            <a:off x="1216433" y="2912491"/>
            <a:ext cx="4005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Melts because of the hot gelatine</a:t>
            </a:r>
            <a:endParaRPr sz="900"/>
          </a:p>
        </p:txBody>
      </p:sp>
      <p:sp>
        <p:nvSpPr>
          <p:cNvPr id="888" name="Google Shape;888;p78"/>
          <p:cNvSpPr txBox="1"/>
          <p:nvPr/>
        </p:nvSpPr>
        <p:spPr>
          <a:xfrm>
            <a:off x="361555" y="20803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89" name="Google Shape;889;p78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9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895" name="Google Shape;895;p79"/>
          <p:cNvSpPr txBox="1"/>
          <p:nvPr/>
        </p:nvSpPr>
        <p:spPr>
          <a:xfrm>
            <a:off x="834924" y="2503958"/>
            <a:ext cx="131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  </a:t>
            </a:r>
            <a:endParaRPr sz="900"/>
          </a:p>
        </p:txBody>
      </p:sp>
      <p:sp>
        <p:nvSpPr>
          <p:cNvPr id="896" name="Google Shape;896;p79"/>
          <p:cNvSpPr txBox="1"/>
          <p:nvPr/>
        </p:nvSpPr>
        <p:spPr>
          <a:xfrm>
            <a:off x="365755" y="20761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897" name="Google Shape;897;p79"/>
          <p:cNvSpPr txBox="1"/>
          <p:nvPr/>
        </p:nvSpPr>
        <p:spPr>
          <a:xfrm>
            <a:off x="799191" y="2919189"/>
            <a:ext cx="200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Modelling clay:  </a:t>
            </a:r>
            <a:endParaRPr sz="900"/>
          </a:p>
        </p:txBody>
      </p:sp>
      <p:pic>
        <p:nvPicPr>
          <p:cNvPr descr="Clayfinger.jpg" id="898" name="Google Shape;89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500" y="2146514"/>
            <a:ext cx="3048243" cy="2286184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79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0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05" name="Google Shape;905;p80"/>
          <p:cNvSpPr txBox="1"/>
          <p:nvPr/>
        </p:nvSpPr>
        <p:spPr>
          <a:xfrm>
            <a:off x="834924" y="2503958"/>
            <a:ext cx="131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  </a:t>
            </a:r>
            <a:endParaRPr sz="900"/>
          </a:p>
        </p:txBody>
      </p:sp>
      <p:sp>
        <p:nvSpPr>
          <p:cNvPr id="906" name="Google Shape;906;p80"/>
          <p:cNvSpPr txBox="1"/>
          <p:nvPr/>
        </p:nvSpPr>
        <p:spPr>
          <a:xfrm>
            <a:off x="365755" y="20761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907" name="Google Shape;907;p80"/>
          <p:cNvSpPr txBox="1"/>
          <p:nvPr/>
        </p:nvSpPr>
        <p:spPr>
          <a:xfrm>
            <a:off x="799191" y="2919189"/>
            <a:ext cx="200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Modelling clay:  </a:t>
            </a:r>
            <a:endParaRPr sz="900"/>
          </a:p>
        </p:txBody>
      </p:sp>
      <p:pic>
        <p:nvPicPr>
          <p:cNvPr descr="Clayfinger.jpg" id="908" name="Google Shape;90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500" y="2146514"/>
            <a:ext cx="3048243" cy="2286184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0"/>
          <p:cNvSpPr txBox="1"/>
          <p:nvPr/>
        </p:nvSpPr>
        <p:spPr>
          <a:xfrm>
            <a:off x="1227774" y="3334419"/>
            <a:ext cx="2700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Dries out to quickly </a:t>
            </a:r>
            <a:endParaRPr sz="900"/>
          </a:p>
        </p:txBody>
      </p:sp>
      <p:sp>
        <p:nvSpPr>
          <p:cNvPr id="910" name="Google Shape;910;p80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1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16" name="Google Shape;916;p81"/>
          <p:cNvSpPr txBox="1"/>
          <p:nvPr/>
        </p:nvSpPr>
        <p:spPr>
          <a:xfrm>
            <a:off x="834924" y="2503958"/>
            <a:ext cx="131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  </a:t>
            </a:r>
            <a:endParaRPr sz="900"/>
          </a:p>
        </p:txBody>
      </p:sp>
      <p:sp>
        <p:nvSpPr>
          <p:cNvPr id="917" name="Google Shape;917;p81"/>
          <p:cNvSpPr txBox="1"/>
          <p:nvPr/>
        </p:nvSpPr>
        <p:spPr>
          <a:xfrm>
            <a:off x="843363" y="3331070"/>
            <a:ext cx="950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Fimo:  </a:t>
            </a:r>
            <a:endParaRPr sz="900"/>
          </a:p>
        </p:txBody>
      </p:sp>
      <p:sp>
        <p:nvSpPr>
          <p:cNvPr id="918" name="Google Shape;918;p81"/>
          <p:cNvSpPr txBox="1"/>
          <p:nvPr/>
        </p:nvSpPr>
        <p:spPr>
          <a:xfrm>
            <a:off x="361555" y="20761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919" name="Google Shape;919;p81"/>
          <p:cNvSpPr txBox="1"/>
          <p:nvPr/>
        </p:nvSpPr>
        <p:spPr>
          <a:xfrm>
            <a:off x="802540" y="2917514"/>
            <a:ext cx="194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Modelling clay  </a:t>
            </a:r>
            <a:endParaRPr sz="900"/>
          </a:p>
        </p:txBody>
      </p:sp>
      <p:pic>
        <p:nvPicPr>
          <p:cNvPr descr="fimofinger.jpg" id="920" name="Google Shape;92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595" y="2146514"/>
            <a:ext cx="3120207" cy="234015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1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2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27" name="Google Shape;927;p82"/>
          <p:cNvSpPr txBox="1"/>
          <p:nvPr/>
        </p:nvSpPr>
        <p:spPr>
          <a:xfrm>
            <a:off x="834924" y="2503958"/>
            <a:ext cx="1311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Play-doh  </a:t>
            </a:r>
            <a:endParaRPr sz="900"/>
          </a:p>
        </p:txBody>
      </p:sp>
      <p:sp>
        <p:nvSpPr>
          <p:cNvPr id="928" name="Google Shape;928;p82"/>
          <p:cNvSpPr txBox="1"/>
          <p:nvPr/>
        </p:nvSpPr>
        <p:spPr>
          <a:xfrm>
            <a:off x="843363" y="3331070"/>
            <a:ext cx="950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Fimo:  </a:t>
            </a:r>
            <a:endParaRPr sz="900"/>
          </a:p>
        </p:txBody>
      </p:sp>
      <p:sp>
        <p:nvSpPr>
          <p:cNvPr id="929" name="Google Shape;929;p82"/>
          <p:cNvSpPr txBox="1"/>
          <p:nvPr/>
        </p:nvSpPr>
        <p:spPr>
          <a:xfrm>
            <a:off x="361555" y="2076161"/>
            <a:ext cx="2624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Material for the mold: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930" name="Google Shape;930;p82"/>
          <p:cNvSpPr txBox="1"/>
          <p:nvPr/>
        </p:nvSpPr>
        <p:spPr>
          <a:xfrm>
            <a:off x="802540" y="2917514"/>
            <a:ext cx="194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Modelling clay  </a:t>
            </a:r>
            <a:endParaRPr sz="900"/>
          </a:p>
        </p:txBody>
      </p:sp>
      <p:sp>
        <p:nvSpPr>
          <p:cNvPr id="931" name="Google Shape;931;p82"/>
          <p:cNvSpPr txBox="1"/>
          <p:nvPr/>
        </p:nvSpPr>
        <p:spPr>
          <a:xfrm>
            <a:off x="1135909" y="3744627"/>
            <a:ext cx="2917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Hardens completely &amp; can be reused</a:t>
            </a:r>
            <a:endParaRPr sz="900"/>
          </a:p>
        </p:txBody>
      </p:sp>
      <p:pic>
        <p:nvPicPr>
          <p:cNvPr descr="fimofinger.jpg" id="932" name="Google Shape;93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595" y="2146514"/>
            <a:ext cx="3120207" cy="234015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2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3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39" name="Google Shape;939;p83"/>
          <p:cNvSpPr txBox="1"/>
          <p:nvPr/>
        </p:nvSpPr>
        <p:spPr>
          <a:xfrm>
            <a:off x="-194574" y="2075914"/>
            <a:ext cx="332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de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Best combination: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940" name="Google Shape;940;p83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4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46" name="Google Shape;946;p84"/>
          <p:cNvSpPr txBox="1"/>
          <p:nvPr/>
        </p:nvSpPr>
        <p:spPr>
          <a:xfrm>
            <a:off x="-194574" y="2075914"/>
            <a:ext cx="332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de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Best combination: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947" name="Google Shape;947;p84"/>
          <p:cNvSpPr txBox="1"/>
          <p:nvPr/>
        </p:nvSpPr>
        <p:spPr>
          <a:xfrm>
            <a:off x="784696" y="2685529"/>
            <a:ext cx="3048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de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Fimo and viscous gelatine:</a:t>
            </a:r>
            <a:endParaRPr sz="900"/>
          </a:p>
        </p:txBody>
      </p:sp>
      <p:pic>
        <p:nvPicPr>
          <p:cNvPr descr="GelatineFimofilled.jpg" id="948" name="Google Shape;94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311" y="2125881"/>
            <a:ext cx="3097604" cy="2166362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4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5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55" name="Google Shape;955;p85"/>
          <p:cNvSpPr txBox="1"/>
          <p:nvPr/>
        </p:nvSpPr>
        <p:spPr>
          <a:xfrm>
            <a:off x="847380" y="3294737"/>
            <a:ext cx="3696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Unfortunately, the gummy finger couldn’t fool the scanner  </a:t>
            </a:r>
            <a:endParaRPr sz="900"/>
          </a:p>
        </p:txBody>
      </p:sp>
      <p:sp>
        <p:nvSpPr>
          <p:cNvPr id="956" name="Google Shape;956;p85"/>
          <p:cNvSpPr txBox="1"/>
          <p:nvPr/>
        </p:nvSpPr>
        <p:spPr>
          <a:xfrm>
            <a:off x="-194574" y="2075914"/>
            <a:ext cx="3321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de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Best combination: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pic>
        <p:nvPicPr>
          <p:cNvPr descr="GelatineFimofilled.jpg" id="957" name="Google Shape;9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9311" y="2125881"/>
            <a:ext cx="3097604" cy="2166362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5"/>
          <p:cNvSpPr txBox="1"/>
          <p:nvPr/>
        </p:nvSpPr>
        <p:spPr>
          <a:xfrm>
            <a:off x="784696" y="2685529"/>
            <a:ext cx="3048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Palatino"/>
              <a:buNone/>
            </a:pPr>
            <a:r>
              <a:rPr b="0" i="0" lang="de" sz="16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Fimo and viscous gelatine:</a:t>
            </a:r>
            <a:endParaRPr sz="900"/>
          </a:p>
        </p:txBody>
      </p:sp>
      <p:sp>
        <p:nvSpPr>
          <p:cNvPr id="959" name="Google Shape;959;p85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6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65" name="Google Shape;965;p86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966" name="Google Shape;966;p86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88" y="97800"/>
            <a:ext cx="70290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4"/>
          <p:cNvSpPr txBox="1"/>
          <p:nvPr>
            <p:ph idx="4294967295"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5688550" y="4522500"/>
            <a:ext cx="3411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Wonderful NFC Projects to arouse your ideas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7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72" name="Google Shape;972;p87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973" name="Google Shape;973;p87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974" name="Google Shape;974;p87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8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80" name="Google Shape;980;p88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981" name="Google Shape;981;p88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982" name="Google Shape;982;p88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983" name="Google Shape;983;p88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9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89" name="Google Shape;989;p89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990" name="Google Shape;990;p89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991" name="Google Shape;991;p89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992" name="Google Shape;992;p89"/>
          <p:cNvSpPr txBox="1"/>
          <p:nvPr/>
        </p:nvSpPr>
        <p:spPr>
          <a:xfrm>
            <a:off x="1558115" y="3024025"/>
            <a:ext cx="681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No difference, sensor is probably not temperature sensitive</a:t>
            </a:r>
            <a:endParaRPr sz="900"/>
          </a:p>
        </p:txBody>
      </p:sp>
      <p:sp>
        <p:nvSpPr>
          <p:cNvPr id="993" name="Google Shape;993;p89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0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999" name="Google Shape;999;p90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1000" name="Google Shape;1000;p90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1001" name="Google Shape;1001;p90"/>
          <p:cNvSpPr txBox="1"/>
          <p:nvPr/>
        </p:nvSpPr>
        <p:spPr>
          <a:xfrm>
            <a:off x="925239" y="3446087"/>
            <a:ext cx="264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Different conductivity:</a:t>
            </a:r>
            <a:endParaRPr sz="900"/>
          </a:p>
        </p:txBody>
      </p:sp>
      <p:sp>
        <p:nvSpPr>
          <p:cNvPr id="1002" name="Google Shape;1002;p90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1003" name="Google Shape;1003;p90"/>
          <p:cNvSpPr txBox="1"/>
          <p:nvPr/>
        </p:nvSpPr>
        <p:spPr>
          <a:xfrm>
            <a:off x="1558115" y="3024025"/>
            <a:ext cx="681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No difference, sensor is probably not temperature sensitive</a:t>
            </a:r>
            <a:endParaRPr sz="900"/>
          </a:p>
        </p:txBody>
      </p:sp>
      <p:sp>
        <p:nvSpPr>
          <p:cNvPr id="1004" name="Google Shape;1004;p90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1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10" name="Google Shape;1010;p91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1011" name="Google Shape;1011;p91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1012" name="Google Shape;1012;p91"/>
          <p:cNvSpPr txBox="1"/>
          <p:nvPr/>
        </p:nvSpPr>
        <p:spPr>
          <a:xfrm>
            <a:off x="925239" y="3446087"/>
            <a:ext cx="264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Different conductivity:</a:t>
            </a:r>
            <a:endParaRPr sz="900"/>
          </a:p>
        </p:txBody>
      </p:sp>
      <p:sp>
        <p:nvSpPr>
          <p:cNvPr id="1013" name="Google Shape;1013;p91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1014" name="Google Shape;1014;p91"/>
          <p:cNvSpPr txBox="1"/>
          <p:nvPr/>
        </p:nvSpPr>
        <p:spPr>
          <a:xfrm>
            <a:off x="1558115" y="3024025"/>
            <a:ext cx="681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No difference, sensor is probably not temperature sensitive</a:t>
            </a:r>
            <a:endParaRPr sz="900"/>
          </a:p>
        </p:txBody>
      </p:sp>
      <p:sp>
        <p:nvSpPr>
          <p:cNvPr id="1015" name="Google Shape;1015;p91"/>
          <p:cNvSpPr txBox="1"/>
          <p:nvPr/>
        </p:nvSpPr>
        <p:spPr>
          <a:xfrm>
            <a:off x="1167124" y="3824139"/>
            <a:ext cx="463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Using conductive varnish (“Leitlack”) </a:t>
            </a:r>
            <a:endParaRPr sz="900"/>
          </a:p>
        </p:txBody>
      </p:sp>
      <p:sp>
        <p:nvSpPr>
          <p:cNvPr id="1016" name="Google Shape;1016;p91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2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22" name="Google Shape;1022;p92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1023" name="Google Shape;1023;p92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1024" name="Google Shape;1024;p92"/>
          <p:cNvSpPr txBox="1"/>
          <p:nvPr/>
        </p:nvSpPr>
        <p:spPr>
          <a:xfrm>
            <a:off x="925239" y="3446087"/>
            <a:ext cx="264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Different conductivity:</a:t>
            </a:r>
            <a:endParaRPr sz="900"/>
          </a:p>
        </p:txBody>
      </p:sp>
      <p:sp>
        <p:nvSpPr>
          <p:cNvPr id="1025" name="Google Shape;1025;p92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1026" name="Google Shape;1026;p92"/>
          <p:cNvSpPr txBox="1"/>
          <p:nvPr/>
        </p:nvSpPr>
        <p:spPr>
          <a:xfrm>
            <a:off x="1558115" y="3024025"/>
            <a:ext cx="681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No difference, sensor is probably not temperature sensitive</a:t>
            </a:r>
            <a:endParaRPr sz="900"/>
          </a:p>
        </p:txBody>
      </p:sp>
      <p:sp>
        <p:nvSpPr>
          <p:cNvPr id="1027" name="Google Shape;1027;p92"/>
          <p:cNvSpPr txBox="1"/>
          <p:nvPr/>
        </p:nvSpPr>
        <p:spPr>
          <a:xfrm>
            <a:off x="1167124" y="3824139"/>
            <a:ext cx="463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Using conductive varnish (“Leitlack”) </a:t>
            </a:r>
            <a:endParaRPr sz="900"/>
          </a:p>
        </p:txBody>
      </p:sp>
      <p:sp>
        <p:nvSpPr>
          <p:cNvPr id="1028" name="Google Shape;1028;p92"/>
          <p:cNvSpPr txBox="1"/>
          <p:nvPr/>
        </p:nvSpPr>
        <p:spPr>
          <a:xfrm>
            <a:off x="1757177" y="4182098"/>
            <a:ext cx="239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Still no difference</a:t>
            </a:r>
            <a:endParaRPr sz="900"/>
          </a:p>
        </p:txBody>
      </p:sp>
      <p:sp>
        <p:nvSpPr>
          <p:cNvPr id="1029" name="Google Shape;1029;p92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3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35" name="Google Shape;1035;p93"/>
          <p:cNvSpPr txBox="1"/>
          <p:nvPr/>
        </p:nvSpPr>
        <p:spPr>
          <a:xfrm>
            <a:off x="-61405" y="1984809"/>
            <a:ext cx="4152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Possible ideas why it didn’t work:</a:t>
            </a:r>
            <a:endParaRPr sz="900"/>
          </a:p>
        </p:txBody>
      </p:sp>
      <p:sp>
        <p:nvSpPr>
          <p:cNvPr id="1036" name="Google Shape;1036;p93"/>
          <p:cNvSpPr txBox="1"/>
          <p:nvPr/>
        </p:nvSpPr>
        <p:spPr>
          <a:xfrm>
            <a:off x="908576" y="2340694"/>
            <a:ext cx="28005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Temperature sensitivity:</a:t>
            </a:r>
            <a:endParaRPr sz="900"/>
          </a:p>
        </p:txBody>
      </p:sp>
      <p:sp>
        <p:nvSpPr>
          <p:cNvPr id="1037" name="Google Shape;1037;p93"/>
          <p:cNvSpPr txBox="1"/>
          <p:nvPr/>
        </p:nvSpPr>
        <p:spPr>
          <a:xfrm>
            <a:off x="925239" y="3446087"/>
            <a:ext cx="264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Different conductivity:</a:t>
            </a:r>
            <a:endParaRPr sz="900"/>
          </a:p>
        </p:txBody>
      </p:sp>
      <p:sp>
        <p:nvSpPr>
          <p:cNvPr id="1038" name="Google Shape;1038;p93"/>
          <p:cNvSpPr txBox="1"/>
          <p:nvPr/>
        </p:nvSpPr>
        <p:spPr>
          <a:xfrm>
            <a:off x="-116468" y="2686834"/>
            <a:ext cx="631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lang="de" sz="17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hin gelatine over real finger</a:t>
            </a:r>
            <a:endParaRPr sz="900"/>
          </a:p>
        </p:txBody>
      </p:sp>
      <p:sp>
        <p:nvSpPr>
          <p:cNvPr id="1039" name="Google Shape;1039;p93"/>
          <p:cNvSpPr txBox="1"/>
          <p:nvPr/>
        </p:nvSpPr>
        <p:spPr>
          <a:xfrm>
            <a:off x="1558115" y="3024025"/>
            <a:ext cx="681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No difference, sensor is probably not temperature sensitive</a:t>
            </a:r>
            <a:endParaRPr sz="900"/>
          </a:p>
        </p:txBody>
      </p:sp>
      <p:sp>
        <p:nvSpPr>
          <p:cNvPr id="1040" name="Google Shape;1040;p93"/>
          <p:cNvSpPr txBox="1"/>
          <p:nvPr/>
        </p:nvSpPr>
        <p:spPr>
          <a:xfrm>
            <a:off x="1167124" y="3824139"/>
            <a:ext cx="4632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Using conductive varnish (“Leitlack”) </a:t>
            </a:r>
            <a:endParaRPr sz="900"/>
          </a:p>
        </p:txBody>
      </p:sp>
      <p:sp>
        <p:nvSpPr>
          <p:cNvPr id="1041" name="Google Shape;1041;p93"/>
          <p:cNvSpPr txBox="1"/>
          <p:nvPr/>
        </p:nvSpPr>
        <p:spPr>
          <a:xfrm>
            <a:off x="1757177" y="4182098"/>
            <a:ext cx="239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Still no difference</a:t>
            </a:r>
            <a:endParaRPr sz="900"/>
          </a:p>
        </p:txBody>
      </p:sp>
      <p:sp>
        <p:nvSpPr>
          <p:cNvPr id="1042" name="Google Shape;1042;p93"/>
          <p:cNvSpPr txBox="1"/>
          <p:nvPr/>
        </p:nvSpPr>
        <p:spPr>
          <a:xfrm>
            <a:off x="-135575" y="4617706"/>
            <a:ext cx="6547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</a:t>
            </a:r>
            <a:r>
              <a:rPr b="0" i="0" lang="de" sz="1700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The fingerprint scanner is apparently really good!</a:t>
            </a:r>
            <a:r>
              <a:rPr b="0" i="0" lang="de" sz="1700" u="sng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>
              <a:solidFill>
                <a:srgbClr val="941100"/>
              </a:solidFill>
            </a:endParaRPr>
          </a:p>
        </p:txBody>
      </p:sp>
      <p:sp>
        <p:nvSpPr>
          <p:cNvPr id="1043" name="Google Shape;1043;p93"/>
          <p:cNvSpPr txBox="1"/>
          <p:nvPr/>
        </p:nvSpPr>
        <p:spPr>
          <a:xfrm>
            <a:off x="280554" y="1486813"/>
            <a:ext cx="41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1. Tricking The Fingerprint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Scanner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4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49" name="Google Shape;1049;p94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5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55" name="Google Shape;1055;p95"/>
          <p:cNvSpPr txBox="1"/>
          <p:nvPr/>
        </p:nvSpPr>
        <p:spPr>
          <a:xfrm>
            <a:off x="464892" y="2028453"/>
            <a:ext cx="29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Locking Mechanism:</a:t>
            </a:r>
            <a:endParaRPr sz="900"/>
          </a:p>
        </p:txBody>
      </p:sp>
      <p:sp>
        <p:nvSpPr>
          <p:cNvPr id="1056" name="Google Shape;1056;p95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6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62" name="Google Shape;1062;p96"/>
          <p:cNvSpPr txBox="1"/>
          <p:nvPr/>
        </p:nvSpPr>
        <p:spPr>
          <a:xfrm>
            <a:off x="464892" y="2028453"/>
            <a:ext cx="29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Locking Mechanism:</a:t>
            </a:r>
            <a:endParaRPr sz="900"/>
          </a:p>
        </p:txBody>
      </p:sp>
      <p:sp>
        <p:nvSpPr>
          <p:cNvPr id="1063" name="Google Shape;1063;p96"/>
          <p:cNvSpPr txBox="1"/>
          <p:nvPr/>
        </p:nvSpPr>
        <p:spPr>
          <a:xfrm>
            <a:off x="848518" y="2732558"/>
            <a:ext cx="2587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Padlock shimming:</a:t>
            </a:r>
            <a:endParaRPr sz="900"/>
          </a:p>
        </p:txBody>
      </p:sp>
      <p:sp>
        <p:nvSpPr>
          <p:cNvPr id="1064" name="Google Shape;1064;p96"/>
          <p:cNvSpPr txBox="1"/>
          <p:nvPr/>
        </p:nvSpPr>
        <p:spPr>
          <a:xfrm>
            <a:off x="4550262" y="4263230"/>
            <a:ext cx="3589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000"/>
              <a:buFont typeface="Bodoni"/>
              <a:buNone/>
            </a:pPr>
            <a:r>
              <a:rPr b="0" i="0" lang="de" sz="1000" u="none" cap="none" strike="noStrike">
                <a:solidFill>
                  <a:srgbClr val="414141"/>
                </a:solidFill>
                <a:latin typeface="Bodoni"/>
                <a:ea typeface="Bodoni"/>
                <a:cs typeface="Bodoni"/>
                <a:sym typeface="Bodoni"/>
              </a:rPr>
              <a:t>https://www.offgridweb.com/survival/the-basics-of-lock-shims/</a:t>
            </a:r>
            <a:endParaRPr sz="900"/>
          </a:p>
        </p:txBody>
      </p:sp>
      <p:pic>
        <p:nvPicPr>
          <p:cNvPr descr="shimming2.jpg" id="1065" name="Google Shape;106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100" y="1952250"/>
            <a:ext cx="3714100" cy="2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96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25" y="452425"/>
            <a:ext cx="7969875" cy="43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2645850" y="4718300"/>
            <a:ext cx="1548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Quelle : </a:t>
            </a:r>
            <a:r>
              <a:rPr lang="de" sz="1000" u="sng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nfc-forum.org</a:t>
            </a:r>
            <a:endParaRPr sz="1000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5"/>
          <p:cNvSpPr txBox="1"/>
          <p:nvPr>
            <p:ph idx="4294967295" type="title"/>
          </p:nvPr>
        </p:nvSpPr>
        <p:spPr>
          <a:xfrm>
            <a:off x="6847100" y="161100"/>
            <a:ext cx="15483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Technology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97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72" name="Google Shape;1072;p97"/>
          <p:cNvSpPr txBox="1"/>
          <p:nvPr/>
        </p:nvSpPr>
        <p:spPr>
          <a:xfrm>
            <a:off x="464892" y="2028453"/>
            <a:ext cx="29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Locking Mechanism:</a:t>
            </a:r>
            <a:endParaRPr sz="900"/>
          </a:p>
        </p:txBody>
      </p:sp>
      <p:sp>
        <p:nvSpPr>
          <p:cNvPr id="1073" name="Google Shape;1073;p97"/>
          <p:cNvSpPr txBox="1"/>
          <p:nvPr/>
        </p:nvSpPr>
        <p:spPr>
          <a:xfrm>
            <a:off x="848518" y="2732558"/>
            <a:ext cx="25878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Padlock shimming:</a:t>
            </a:r>
            <a:endParaRPr sz="900"/>
          </a:p>
        </p:txBody>
      </p:sp>
      <p:sp>
        <p:nvSpPr>
          <p:cNvPr id="1074" name="Google Shape;1074;p97"/>
          <p:cNvSpPr txBox="1"/>
          <p:nvPr/>
        </p:nvSpPr>
        <p:spPr>
          <a:xfrm>
            <a:off x="4550262" y="4263230"/>
            <a:ext cx="3589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000"/>
              <a:buFont typeface="Bodoni"/>
              <a:buNone/>
            </a:pPr>
            <a:r>
              <a:rPr b="0" i="0" lang="de" sz="1000" u="none" cap="none" strike="noStrike">
                <a:solidFill>
                  <a:srgbClr val="414141"/>
                </a:solidFill>
                <a:latin typeface="Bodoni"/>
                <a:ea typeface="Bodoni"/>
                <a:cs typeface="Bodoni"/>
                <a:sym typeface="Bodoni"/>
              </a:rPr>
              <a:t>https://www.offgridweb.com/survival/the-basics-of-lock-shims/</a:t>
            </a:r>
            <a:endParaRPr sz="900"/>
          </a:p>
        </p:txBody>
      </p:sp>
      <p:pic>
        <p:nvPicPr>
          <p:cNvPr descr="shimming2.jpg" id="1075" name="Google Shape;107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100" y="1952250"/>
            <a:ext cx="3714100" cy="2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7"/>
          <p:cNvSpPr txBox="1"/>
          <p:nvPr/>
        </p:nvSpPr>
        <p:spPr>
          <a:xfrm>
            <a:off x="469600" y="3440875"/>
            <a:ext cx="371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It works!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Great software but bad hardware!</a:t>
            </a:r>
            <a:endParaRPr sz="900"/>
          </a:p>
        </p:txBody>
      </p:sp>
      <p:sp>
        <p:nvSpPr>
          <p:cNvPr id="1077" name="Google Shape;1077;p97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98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83" name="Google Shape;1083;p98"/>
          <p:cNvSpPr txBox="1"/>
          <p:nvPr/>
        </p:nvSpPr>
        <p:spPr>
          <a:xfrm>
            <a:off x="523717" y="2028453"/>
            <a:ext cx="1483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Casing:</a:t>
            </a:r>
            <a:endParaRPr sz="900"/>
          </a:p>
        </p:txBody>
      </p:sp>
      <p:sp>
        <p:nvSpPr>
          <p:cNvPr id="1084" name="Google Shape;1084;p98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9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90" name="Google Shape;1090;p99"/>
          <p:cNvSpPr txBox="1"/>
          <p:nvPr/>
        </p:nvSpPr>
        <p:spPr>
          <a:xfrm>
            <a:off x="529504" y="2028453"/>
            <a:ext cx="1483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Casing:</a:t>
            </a:r>
            <a:endParaRPr sz="900"/>
          </a:p>
        </p:txBody>
      </p:sp>
      <p:sp>
        <p:nvSpPr>
          <p:cNvPr id="1091" name="Google Shape;1091;p99">
            <a:hlinkClick r:id="rId3"/>
          </p:cNvPr>
          <p:cNvSpPr txBox="1"/>
          <p:nvPr/>
        </p:nvSpPr>
        <p:spPr>
          <a:xfrm>
            <a:off x="4499437" y="4001318"/>
            <a:ext cx="4107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Palatino"/>
              <a:buNone/>
            </a:pPr>
            <a:r>
              <a:rPr b="0" i="0" lang="de" sz="12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https://www.youtube.com/watch?v=uVvEkcN5tW8</a:t>
            </a:r>
            <a:endParaRPr sz="900"/>
          </a:p>
        </p:txBody>
      </p:sp>
      <p:pic>
        <p:nvPicPr>
          <p:cNvPr descr="Screenshot 2019-07-08 at 18.54.12.png" id="1092" name="Google Shape;109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651" y="1779588"/>
            <a:ext cx="3786001" cy="216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9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0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099" name="Google Shape;1099;p100"/>
          <p:cNvSpPr txBox="1"/>
          <p:nvPr/>
        </p:nvSpPr>
        <p:spPr>
          <a:xfrm>
            <a:off x="529504" y="2028453"/>
            <a:ext cx="1483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Casing:</a:t>
            </a:r>
            <a:endParaRPr sz="900"/>
          </a:p>
        </p:txBody>
      </p:sp>
      <p:sp>
        <p:nvSpPr>
          <p:cNvPr id="1100" name="Google Shape;1100;p100">
            <a:hlinkClick r:id="rId3"/>
          </p:cNvPr>
          <p:cNvSpPr txBox="1"/>
          <p:nvPr/>
        </p:nvSpPr>
        <p:spPr>
          <a:xfrm>
            <a:off x="4499437" y="4001318"/>
            <a:ext cx="4107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Palatino"/>
              <a:buNone/>
            </a:pPr>
            <a:r>
              <a:rPr b="0" i="0" lang="de" sz="12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https://www.youtube.com/watch?v=uVvEkcN5tW8</a:t>
            </a:r>
            <a:endParaRPr sz="900"/>
          </a:p>
        </p:txBody>
      </p:sp>
      <p:sp>
        <p:nvSpPr>
          <p:cNvPr id="1101" name="Google Shape;1101;p100"/>
          <p:cNvSpPr txBox="1"/>
          <p:nvPr/>
        </p:nvSpPr>
        <p:spPr>
          <a:xfrm>
            <a:off x="693949" y="2538916"/>
            <a:ext cx="3031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Simply lifting the cover</a:t>
            </a:r>
            <a:endParaRPr sz="900"/>
          </a:p>
        </p:txBody>
      </p:sp>
      <p:pic>
        <p:nvPicPr>
          <p:cNvPr descr="Screenshot 2019-07-08 at 18.54.12.png" id="1102" name="Google Shape;110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651" y="1779588"/>
            <a:ext cx="3786001" cy="216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00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1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09" name="Google Shape;1109;p101"/>
          <p:cNvSpPr txBox="1"/>
          <p:nvPr/>
        </p:nvSpPr>
        <p:spPr>
          <a:xfrm>
            <a:off x="529504" y="2028453"/>
            <a:ext cx="1483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</a:t>
            </a:r>
            <a:r>
              <a:rPr b="0" i="0" lang="de" sz="17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The Casing:</a:t>
            </a:r>
            <a:endParaRPr sz="900"/>
          </a:p>
        </p:txBody>
      </p:sp>
      <p:sp>
        <p:nvSpPr>
          <p:cNvPr id="1110" name="Google Shape;1110;p101">
            <a:hlinkClick r:id="rId3"/>
          </p:cNvPr>
          <p:cNvSpPr txBox="1"/>
          <p:nvPr/>
        </p:nvSpPr>
        <p:spPr>
          <a:xfrm>
            <a:off x="4499437" y="4001318"/>
            <a:ext cx="41073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Font typeface="Palatino"/>
              <a:buNone/>
            </a:pPr>
            <a:r>
              <a:rPr b="0" i="0" lang="de" sz="12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https://www.youtube.com/watch?v=uVvEkcN5tW8</a:t>
            </a:r>
            <a:endParaRPr sz="900"/>
          </a:p>
        </p:txBody>
      </p:sp>
      <p:sp>
        <p:nvSpPr>
          <p:cNvPr id="1111" name="Google Shape;1111;p101"/>
          <p:cNvSpPr txBox="1"/>
          <p:nvPr/>
        </p:nvSpPr>
        <p:spPr>
          <a:xfrm>
            <a:off x="693949" y="2538916"/>
            <a:ext cx="3031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Simply lifting the cover</a:t>
            </a:r>
            <a:endParaRPr sz="900"/>
          </a:p>
        </p:txBody>
      </p:sp>
      <p:pic>
        <p:nvPicPr>
          <p:cNvPr descr="Screenshot 2019-07-08 at 18.54.12.png" id="1112" name="Google Shape;111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651" y="1779588"/>
            <a:ext cx="3786001" cy="216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01"/>
          <p:cNvSpPr txBox="1"/>
          <p:nvPr/>
        </p:nvSpPr>
        <p:spPr>
          <a:xfrm>
            <a:off x="617441" y="3255042"/>
            <a:ext cx="3184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Works great!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1100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Leaves a tiny trace but with a bit of practice it would get easier </a:t>
            </a:r>
            <a:endParaRPr sz="900"/>
          </a:p>
        </p:txBody>
      </p:sp>
      <p:sp>
        <p:nvSpPr>
          <p:cNvPr id="1114" name="Google Shape;1114;p101"/>
          <p:cNvSpPr txBox="1"/>
          <p:nvPr/>
        </p:nvSpPr>
        <p:spPr>
          <a:xfrm>
            <a:off x="278251" y="1484503"/>
            <a:ext cx="4170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2. Attacking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he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adlock </a:t>
            </a:r>
            <a:r>
              <a:rPr lang="de" sz="1900" u="sng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ardware</a:t>
            </a:r>
            <a:endParaRPr sz="9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2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20" name="Google Shape;1120;p102"/>
          <p:cNvSpPr txBox="1"/>
          <p:nvPr/>
        </p:nvSpPr>
        <p:spPr>
          <a:xfrm>
            <a:off x="230555" y="1484503"/>
            <a:ext cx="333979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3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26" name="Google Shape;1126;p103"/>
          <p:cNvSpPr txBox="1"/>
          <p:nvPr/>
        </p:nvSpPr>
        <p:spPr>
          <a:xfrm>
            <a:off x="230555" y="1484503"/>
            <a:ext cx="3339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27" name="Google Shape;1127;p103"/>
          <p:cNvSpPr txBox="1"/>
          <p:nvPr/>
        </p:nvSpPr>
        <p:spPr>
          <a:xfrm>
            <a:off x="381392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4"/>
          <p:cNvSpPr txBox="1"/>
          <p:nvPr>
            <p:ph type="title"/>
          </p:nvPr>
        </p:nvSpPr>
        <p:spPr>
          <a:xfrm>
            <a:off x="357188" y="421928"/>
            <a:ext cx="8429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33" name="Google Shape;1133;p104"/>
          <p:cNvSpPr txBox="1"/>
          <p:nvPr/>
        </p:nvSpPr>
        <p:spPr>
          <a:xfrm>
            <a:off x="230555" y="1484503"/>
            <a:ext cx="3339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34" name="Google Shape;1134;p104"/>
          <p:cNvSpPr txBox="1"/>
          <p:nvPr/>
        </p:nvSpPr>
        <p:spPr>
          <a:xfrm>
            <a:off x="381392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  <p:pic>
        <p:nvPicPr>
          <p:cNvPr id="1135" name="Google Shape;1135;p104"/>
          <p:cNvPicPr preferRelativeResize="0"/>
          <p:nvPr/>
        </p:nvPicPr>
        <p:blipFill rotWithShape="1">
          <a:blip r:embed="rId3">
            <a:alphaModFix/>
          </a:blip>
          <a:srcRect b="0" l="16008" r="0" t="0"/>
          <a:stretch/>
        </p:blipFill>
        <p:spPr>
          <a:xfrm>
            <a:off x="6043375" y="1484500"/>
            <a:ext cx="1972350" cy="19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5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41" name="Google Shape;1141;p105"/>
          <p:cNvSpPr txBox="1"/>
          <p:nvPr/>
        </p:nvSpPr>
        <p:spPr>
          <a:xfrm>
            <a:off x="230555" y="1484503"/>
            <a:ext cx="333979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42" name="Google Shape;1142;p105"/>
          <p:cNvSpPr txBox="1"/>
          <p:nvPr/>
        </p:nvSpPr>
        <p:spPr>
          <a:xfrm>
            <a:off x="385250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  <p:sp>
        <p:nvSpPr>
          <p:cNvPr id="1143" name="Google Shape;1143;p105"/>
          <p:cNvSpPr txBox="1"/>
          <p:nvPr/>
        </p:nvSpPr>
        <p:spPr>
          <a:xfrm>
            <a:off x="969505" y="2587259"/>
            <a:ext cx="1757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ReadMe.txt</a:t>
            </a:r>
            <a:endParaRPr sz="900"/>
          </a:p>
        </p:txBody>
      </p:sp>
      <p:pic>
        <p:nvPicPr>
          <p:cNvPr id="1144" name="Google Shape;11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400" y="2053850"/>
            <a:ext cx="3339799" cy="206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06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50" name="Google Shape;1150;p106"/>
          <p:cNvSpPr txBox="1"/>
          <p:nvPr/>
        </p:nvSpPr>
        <p:spPr>
          <a:xfrm>
            <a:off x="230555" y="1484503"/>
            <a:ext cx="333979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51" name="Google Shape;1151;p106"/>
          <p:cNvSpPr txBox="1"/>
          <p:nvPr/>
        </p:nvSpPr>
        <p:spPr>
          <a:xfrm>
            <a:off x="385250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  <p:sp>
        <p:nvSpPr>
          <p:cNvPr id="1152" name="Google Shape;1152;p106"/>
          <p:cNvSpPr txBox="1"/>
          <p:nvPr/>
        </p:nvSpPr>
        <p:spPr>
          <a:xfrm>
            <a:off x="969505" y="2587259"/>
            <a:ext cx="1757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ReadMe.txt</a:t>
            </a:r>
            <a:endParaRPr sz="900"/>
          </a:p>
        </p:txBody>
      </p:sp>
      <p:sp>
        <p:nvSpPr>
          <p:cNvPr id="1153" name="Google Shape;1153;p106"/>
          <p:cNvSpPr txBox="1"/>
          <p:nvPr/>
        </p:nvSpPr>
        <p:spPr>
          <a:xfrm>
            <a:off x="915170" y="3032625"/>
            <a:ext cx="2832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Keil evaluation board</a:t>
            </a:r>
            <a:endParaRPr sz="900"/>
          </a:p>
        </p:txBody>
      </p:sp>
      <p:pic>
        <p:nvPicPr>
          <p:cNvPr descr="Screenshot 2019-07-08 at 19.47.42.png" id="1154" name="Google Shape;115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150" y="2209877"/>
            <a:ext cx="3186224" cy="23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120125" y="4780150"/>
            <a:ext cx="1430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Johanna Sacher 2019</a:t>
            </a:r>
            <a:endParaRPr sz="9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26"/>
          <p:cNvSpPr txBox="1"/>
          <p:nvPr>
            <p:ph idx="4294967295" type="title"/>
          </p:nvPr>
        </p:nvSpPr>
        <p:spPr>
          <a:xfrm>
            <a:off x="6355650" y="161100"/>
            <a:ext cx="20397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Possible Attacks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71600" y="265275"/>
            <a:ext cx="323475" cy="2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77075" y="1856400"/>
            <a:ext cx="6541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Phishing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Skimming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-"/>
            </a:pPr>
            <a:r>
              <a:rPr lang="de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Relay Attack</a:t>
            </a:r>
            <a:endParaRPr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808125" y="2293275"/>
            <a:ext cx="4095000" cy="15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7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60" name="Google Shape;1160;p107"/>
          <p:cNvSpPr txBox="1"/>
          <p:nvPr/>
        </p:nvSpPr>
        <p:spPr>
          <a:xfrm>
            <a:off x="230555" y="1484503"/>
            <a:ext cx="333979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61" name="Google Shape;1161;p107"/>
          <p:cNvSpPr txBox="1"/>
          <p:nvPr/>
        </p:nvSpPr>
        <p:spPr>
          <a:xfrm>
            <a:off x="385250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  <p:sp>
        <p:nvSpPr>
          <p:cNvPr id="1162" name="Google Shape;1162;p107"/>
          <p:cNvSpPr txBox="1"/>
          <p:nvPr/>
        </p:nvSpPr>
        <p:spPr>
          <a:xfrm>
            <a:off x="969505" y="2587259"/>
            <a:ext cx="1757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ReadMe.txt</a:t>
            </a:r>
            <a:endParaRPr sz="900"/>
          </a:p>
        </p:txBody>
      </p:sp>
      <p:sp>
        <p:nvSpPr>
          <p:cNvPr id="1163" name="Google Shape;1163;p107"/>
          <p:cNvSpPr txBox="1"/>
          <p:nvPr/>
        </p:nvSpPr>
        <p:spPr>
          <a:xfrm>
            <a:off x="915170" y="3032625"/>
            <a:ext cx="2832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Keil evaluation board</a:t>
            </a:r>
            <a:endParaRPr sz="900"/>
          </a:p>
        </p:txBody>
      </p:sp>
      <p:sp>
        <p:nvSpPr>
          <p:cNvPr id="1164" name="Google Shape;1164;p107"/>
          <p:cNvSpPr txBox="1"/>
          <p:nvPr/>
        </p:nvSpPr>
        <p:spPr>
          <a:xfrm>
            <a:off x="840985" y="3477990"/>
            <a:ext cx="406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Opening it up to get a better look</a:t>
            </a:r>
            <a:endParaRPr sz="900"/>
          </a:p>
        </p:txBody>
      </p:sp>
      <p:pic>
        <p:nvPicPr>
          <p:cNvPr descr="20190618_180551.jpg" id="1165" name="Google Shape;116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098" y="2395690"/>
            <a:ext cx="2832203" cy="212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8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The Attacks</a:t>
            </a:r>
            <a:endParaRPr sz="900"/>
          </a:p>
        </p:txBody>
      </p:sp>
      <p:sp>
        <p:nvSpPr>
          <p:cNvPr id="1171" name="Google Shape;1171;p108"/>
          <p:cNvSpPr txBox="1"/>
          <p:nvPr/>
        </p:nvSpPr>
        <p:spPr>
          <a:xfrm>
            <a:off x="230555" y="1484503"/>
            <a:ext cx="333979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900"/>
              <a:buFont typeface="Palatino"/>
              <a:buNone/>
            </a:pPr>
            <a:r>
              <a:rPr b="0" i="0" lang="de" sz="1900" u="sng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3. Attacking The Software:  </a:t>
            </a:r>
            <a:endParaRPr sz="900"/>
          </a:p>
        </p:txBody>
      </p:sp>
      <p:sp>
        <p:nvSpPr>
          <p:cNvPr id="1172" name="Google Shape;1172;p108"/>
          <p:cNvSpPr txBox="1"/>
          <p:nvPr/>
        </p:nvSpPr>
        <p:spPr>
          <a:xfrm>
            <a:off x="385250" y="2141894"/>
            <a:ext cx="4565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Connecting a lock to a computer via usb:</a:t>
            </a:r>
            <a:endParaRPr sz="900"/>
          </a:p>
        </p:txBody>
      </p:sp>
      <p:sp>
        <p:nvSpPr>
          <p:cNvPr id="1173" name="Google Shape;1173;p108"/>
          <p:cNvSpPr txBox="1"/>
          <p:nvPr/>
        </p:nvSpPr>
        <p:spPr>
          <a:xfrm>
            <a:off x="969505" y="2587259"/>
            <a:ext cx="1757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ReadMe.txt</a:t>
            </a:r>
            <a:endParaRPr sz="900"/>
          </a:p>
        </p:txBody>
      </p:sp>
      <p:sp>
        <p:nvSpPr>
          <p:cNvPr id="1174" name="Google Shape;1174;p108"/>
          <p:cNvSpPr txBox="1"/>
          <p:nvPr/>
        </p:nvSpPr>
        <p:spPr>
          <a:xfrm>
            <a:off x="915170" y="3032625"/>
            <a:ext cx="28323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Keil evaluation board</a:t>
            </a:r>
            <a:endParaRPr sz="900"/>
          </a:p>
        </p:txBody>
      </p:sp>
      <p:sp>
        <p:nvSpPr>
          <p:cNvPr id="1175" name="Google Shape;1175;p108"/>
          <p:cNvSpPr txBox="1"/>
          <p:nvPr/>
        </p:nvSpPr>
        <p:spPr>
          <a:xfrm>
            <a:off x="840985" y="3477990"/>
            <a:ext cx="4067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—&gt; Opening it up to get a better look</a:t>
            </a:r>
            <a:endParaRPr sz="900"/>
          </a:p>
        </p:txBody>
      </p:sp>
      <p:sp>
        <p:nvSpPr>
          <p:cNvPr id="1176" name="Google Shape;1176;p108"/>
          <p:cNvSpPr txBox="1"/>
          <p:nvPr/>
        </p:nvSpPr>
        <p:spPr>
          <a:xfrm>
            <a:off x="596410" y="4233559"/>
            <a:ext cx="82743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700"/>
              <a:buFont typeface="Palatino"/>
              <a:buNone/>
            </a:pPr>
            <a:r>
              <a:rPr b="0" i="0" lang="de" sz="1700" u="none" cap="none" strike="noStrike">
                <a:solidFill>
                  <a:srgbClr val="941100"/>
                </a:solidFill>
                <a:latin typeface="Palatino"/>
                <a:ea typeface="Palatino"/>
                <a:cs typeface="Palatino"/>
                <a:sym typeface="Palatino"/>
              </a:rPr>
              <a:t>—&gt; Next steps: Either getting the firmware or writing &amp; dropping a hex file onto the chip</a:t>
            </a:r>
            <a:endParaRPr sz="900">
              <a:solidFill>
                <a:srgbClr val="941100"/>
              </a:solidFill>
            </a:endParaRPr>
          </a:p>
        </p:txBody>
      </p:sp>
      <p:pic>
        <p:nvPicPr>
          <p:cNvPr descr="20190618_180551.jpg" id="1177" name="Google Shape;117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098" y="1786090"/>
            <a:ext cx="2832203" cy="212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9"/>
          <p:cNvSpPr txBox="1"/>
          <p:nvPr>
            <p:ph type="title"/>
          </p:nvPr>
        </p:nvSpPr>
        <p:spPr>
          <a:xfrm>
            <a:off x="357188" y="421928"/>
            <a:ext cx="8429625" cy="642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4500"/>
              <a:buFont typeface="Bodoni"/>
              <a:buNone/>
            </a:pPr>
            <a:r>
              <a:rPr b="0" i="0" lang="de" sz="45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rPr>
              <a:t>References  </a:t>
            </a:r>
            <a:endParaRPr sz="900"/>
          </a:p>
        </p:txBody>
      </p:sp>
      <p:sp>
        <p:nvSpPr>
          <p:cNvPr id="1183" name="Google Shape;1183;p109"/>
          <p:cNvSpPr txBox="1"/>
          <p:nvPr/>
        </p:nvSpPr>
        <p:spPr>
          <a:xfrm>
            <a:off x="336425" y="1254508"/>
            <a:ext cx="6300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Davide Maltoni, Fingerprint Recognition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3"/>
              </a:rPr>
              <a:t>http://icb12.iiitd.ac.in/Fingerprint-ICB2012.pdf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</p:txBody>
      </p:sp>
      <p:sp>
        <p:nvSpPr>
          <p:cNvPr id="1184" name="Google Shape;1184;p109"/>
          <p:cNvSpPr txBox="1"/>
          <p:nvPr/>
        </p:nvSpPr>
        <p:spPr>
          <a:xfrm>
            <a:off x="292762" y="1508307"/>
            <a:ext cx="7316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Prateek Joshi, Fingerprint Recognition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4"/>
              </a:rPr>
              <a:t>https://prateekvjoshi.com/2012/07/22/fingerprint-recognition/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 </a:t>
            </a:r>
            <a:endParaRPr sz="900"/>
          </a:p>
        </p:txBody>
      </p:sp>
      <p:sp>
        <p:nvSpPr>
          <p:cNvPr id="1185" name="Google Shape;1185;p109"/>
          <p:cNvSpPr txBox="1"/>
          <p:nvPr/>
        </p:nvSpPr>
        <p:spPr>
          <a:xfrm>
            <a:off x="4381" y="1742612"/>
            <a:ext cx="752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Robert Triggs, How fingerprint scanners work: optical, capacitive, and ultrasonic variants explained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5"/>
              </a:rPr>
              <a:t>https://www.androidauthority.com/how-fingerprint-scanners-work-670934/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1186" name="Google Shape;1186;p109"/>
          <p:cNvSpPr txBox="1"/>
          <p:nvPr/>
        </p:nvSpPr>
        <p:spPr>
          <a:xfrm>
            <a:off x="-390637" y="2116675"/>
            <a:ext cx="8971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Danny Thakkar, Minutiae Based Extraction in Fingerprint Recognition </a:t>
            </a:r>
            <a:endParaRPr b="0" i="0" sz="1100" u="none" cap="none" strike="noStrike">
              <a:solidFill>
                <a:srgbClr val="41414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6"/>
              </a:rPr>
              <a:t>https://www.bayometric.com/minutiae-based-extraction-fingerprint-recognition/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1187" name="Google Shape;1187;p109"/>
          <p:cNvSpPr txBox="1"/>
          <p:nvPr/>
        </p:nvSpPr>
        <p:spPr>
          <a:xfrm>
            <a:off x="65921" y="2488025"/>
            <a:ext cx="9144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Parth Shah, Ultrasonic Fingerprint Scanner vs Optical Fingerprint Scanner: How Do They Differ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7"/>
              </a:rPr>
              <a:t>https://www.guidingtech.com/ultrasonic-fingerprint-scanner-vs-optical-fingerprint-scanner-how-do-they-differ/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 </a:t>
            </a:r>
            <a:endParaRPr sz="900"/>
          </a:p>
        </p:txBody>
      </p:sp>
      <p:sp>
        <p:nvSpPr>
          <p:cNvPr id="1188" name="Google Shape;1188;p109"/>
          <p:cNvSpPr txBox="1"/>
          <p:nvPr/>
        </p:nvSpPr>
        <p:spPr>
          <a:xfrm>
            <a:off x="84275" y="2899212"/>
            <a:ext cx="8770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Tom Harris, How Fingerprint Scanners Work, Analysis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8"/>
              </a:rPr>
              <a:t>https://computer.howstuffworks.com/fingerprint-scanner4.htm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 </a:t>
            </a:r>
            <a:endParaRPr sz="900"/>
          </a:p>
        </p:txBody>
      </p:sp>
      <p:sp>
        <p:nvSpPr>
          <p:cNvPr id="1189" name="Google Shape;1189;p109"/>
          <p:cNvSpPr txBox="1"/>
          <p:nvPr/>
        </p:nvSpPr>
        <p:spPr>
          <a:xfrm>
            <a:off x="-173813" y="3166925"/>
            <a:ext cx="10031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Tom Harris, How Fingerprint Scanners Work, Capacitance Scanner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9"/>
              </a:rPr>
              <a:t>https://computer.howstuffworks.com/fingerprint-scanner3.htm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</p:txBody>
      </p:sp>
      <p:sp>
        <p:nvSpPr>
          <p:cNvPr id="1190" name="Google Shape;1190;p109"/>
          <p:cNvSpPr txBox="1"/>
          <p:nvPr/>
        </p:nvSpPr>
        <p:spPr>
          <a:xfrm>
            <a:off x="415593" y="3541431"/>
            <a:ext cx="8683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The Verge, Galaxy S10’s ultrasonic fingerprint reader is amazing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10"/>
              </a:rPr>
              <a:t>https://www.theverge.com/2019/2/20/18232113/samsung-galaxy-s10-plus-fingerprint-sensor-screen-reader-ultrasonic-protector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1191" name="Google Shape;1191;p109"/>
          <p:cNvSpPr txBox="1"/>
          <p:nvPr/>
        </p:nvSpPr>
        <p:spPr>
          <a:xfrm>
            <a:off x="439097" y="3968130"/>
            <a:ext cx="8435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Tsutomu Matsumoto, A Case Study for User Identification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11"/>
              </a:rPr>
              <a:t>http://web.mit.edu/6.857/OldStuff/Fall03/ref/gummy-slides.pdf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sz="900"/>
          </a:p>
        </p:txBody>
      </p:sp>
      <p:sp>
        <p:nvSpPr>
          <p:cNvPr id="1192" name="Google Shape;1192;p109"/>
          <p:cNvSpPr txBox="1"/>
          <p:nvPr/>
        </p:nvSpPr>
        <p:spPr>
          <a:xfrm>
            <a:off x="354722" y="4352563"/>
            <a:ext cx="594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wikiHow, How to Fake Fingerprints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12"/>
              </a:rPr>
              <a:t>https://www.wikihow.com/Fake-Fingerprints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 </a:t>
            </a:r>
            <a:endParaRPr sz="900"/>
          </a:p>
        </p:txBody>
      </p:sp>
      <p:sp>
        <p:nvSpPr>
          <p:cNvPr id="1193" name="Google Shape;1193;p109"/>
          <p:cNvSpPr txBox="1"/>
          <p:nvPr/>
        </p:nvSpPr>
        <p:spPr>
          <a:xfrm>
            <a:off x="280689" y="4624616"/>
            <a:ext cx="8227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100"/>
              <a:buFont typeface="Palatino"/>
              <a:buNone/>
            </a:pP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- CCC, Chaos Computer Club breaks Apple TouchID (</a:t>
            </a:r>
            <a:r>
              <a:rPr b="0" i="0" lang="de" sz="1100" u="sng" cap="none" strike="noStrike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13"/>
              </a:rPr>
              <a:t>https://www.ccc.de/en/updates/2013/ccc-breaks-apple-touchid</a:t>
            </a:r>
            <a:r>
              <a:rPr b="0" i="0" lang="de" sz="11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) </a:t>
            </a:r>
            <a:endParaRPr sz="9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1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Bluetooth Low Energy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99" name="Google Shape;1199;p11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Pia Fichtl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What is BLE?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5" name="Google Shape;1205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wireless personal area network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communication range 10-20 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low power consumption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runs for months or years on just a button cell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communication with proximity sensors, heart rate monitors, and fitness devices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low cost, small, fast pair/connection times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intended uses: smart home, healthcare, fitness, security</a:t>
            </a:r>
            <a:endParaRPr/>
          </a:p>
        </p:txBody>
      </p:sp>
      <p:pic>
        <p:nvPicPr>
          <p:cNvPr id="1206" name="Google Shape;120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350" y="330280"/>
            <a:ext cx="2448701" cy="8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ora"/>
                <a:ea typeface="Lora"/>
                <a:cs typeface="Lora"/>
                <a:sym typeface="Lora"/>
              </a:rPr>
              <a:t>GATT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12" name="Google Shape;1212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Attribute Protocol (ATT): specifies how two BLE devices send and receive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Generic Attribute Profile (GATT):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built on top of ATT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specifies sending and receiving short pieces of data (“attributes”) over BLE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 application profiles are all based on GATT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standard ways in which services, characteristics (discovering, reading, writing, notifying and indicating), descriptors are found and used to transfer data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13"/>
          <p:cNvSpPr txBox="1"/>
          <p:nvPr>
            <p:ph idx="1" type="body"/>
          </p:nvPr>
        </p:nvSpPr>
        <p:spPr>
          <a:xfrm>
            <a:off x="5471025" y="402275"/>
            <a:ext cx="2844600" cy="18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https://www.bluetooth.com/specifications/gatt/generic-attributes-overview/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8" name="Google Shape;121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00" y="180325"/>
            <a:ext cx="4009750" cy="48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specifies how a device works in a particular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multiple profiles on one devices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e.g. blood pressure profile, location and navigation profile,…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composed of one or more services necessary to fulfill a use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appropriate implementation up to manufacturer</a:t>
            </a:r>
            <a:endParaRPr/>
          </a:p>
        </p:txBody>
      </p:sp>
      <p:sp>
        <p:nvSpPr>
          <p:cNvPr id="1224" name="Google Shape;1224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Profile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Service</a:t>
            </a:r>
            <a:endParaRPr/>
          </a:p>
        </p:txBody>
      </p:sp>
      <p:sp>
        <p:nvSpPr>
          <p:cNvPr id="1230" name="Google Shape;1230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</a:t>
            </a:r>
            <a:r>
              <a:rPr lang="de"/>
              <a:t>ollection of characteristics (“type/class”)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descriptor: describes characteristic value, e.g. human-readable description, acceptable range for a characteristic's value,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connection is not exclusive, no permanent connection is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hierarchical</a:t>
            </a:r>
            <a:r>
              <a:rPr lang="de"/>
              <a:t> organization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keep data transferred minimal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save battery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6"/>
          <p:cNvSpPr txBox="1"/>
          <p:nvPr>
            <p:ph idx="1" type="body"/>
          </p:nvPr>
        </p:nvSpPr>
        <p:spPr>
          <a:xfrm>
            <a:off x="5471025" y="402275"/>
            <a:ext cx="2844600" cy="4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d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example: Smartwatch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d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„heart rate monitor“, Characteristic „heart rate measurement”, “alert high heart rate”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○"/>
            </a:pPr>
            <a:r>
              <a:rPr lang="d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“location”, ...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https://www.bluetooth.com/specifications/gatt/generic-attributes-overview/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6" name="Google Shape;123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00" y="180325"/>
            <a:ext cx="4009750" cy="48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